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Lst>
  <p:sldSz cy="6858000" cx="9144000"/>
  <p:notesSz cx="6858000" cy="9144000"/>
  <p:embeddedFontLst>
    <p:embeddedFont>
      <p:font typeface="Roboto"/>
      <p:regular r:id="rId208"/>
      <p:bold r:id="rId209"/>
      <p:italic r:id="rId210"/>
      <p:boldItalic r:id="rId211"/>
    </p:embeddedFont>
    <p:embeddedFont>
      <p:font typeface="Roboto Mono"/>
      <p:regular r:id="rId212"/>
      <p:bold r:id="rId213"/>
      <p:italic r:id="rId214"/>
      <p:boldItalic r:id="rId2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48A033-B59B-4F7F-8831-354D96AE2D3F}">
  <a:tblStyle styleId="{5248A033-B59B-4F7F-8831-354D96AE2D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5" Type="http://schemas.openxmlformats.org/officeDocument/2006/relationships/font" Target="fonts/RobotoMono-boldItalic.fntdata"/><Relationship Id="rId214" Type="http://schemas.openxmlformats.org/officeDocument/2006/relationships/font" Target="fonts/RobotoMono-italic.fntdata"/><Relationship Id="rId213" Type="http://schemas.openxmlformats.org/officeDocument/2006/relationships/font" Target="fonts/RobotoMono-bold.fntdata"/><Relationship Id="rId212" Type="http://schemas.openxmlformats.org/officeDocument/2006/relationships/font" Target="fonts/RobotoMono-regular.fntdata"/><Relationship Id="rId211" Type="http://schemas.openxmlformats.org/officeDocument/2006/relationships/font" Target="fonts/Roboto-boldItalic.fntdata"/><Relationship Id="rId210" Type="http://schemas.openxmlformats.org/officeDocument/2006/relationships/font" Target="fonts/Roboto-italic.fntdata"/><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font" Target="fonts/Roboto-bold.fntdata"/><Relationship Id="rId208" Type="http://schemas.openxmlformats.org/officeDocument/2006/relationships/font" Target="fonts/Roboto-regular.fntdata"/><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3" name="Google Shape;10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8ed5a15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87" name="Google Shape;187;gc8ed5a152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4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48" name="Google Shape;124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56" name="Google Shape;125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ca190c349c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70" name="Google Shape;1270;gca190c349c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4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80" name="Google Shape;1280;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89" name="Google Shape;128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00" name="Google Shape;130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11" name="Google Shape;131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Arial"/>
              <a:buChar char="●"/>
            </a:pPr>
            <a:r>
              <a:rPr lang="en-US"/>
              <a:t>todavía se está investigando cuál sería el rol apropiado para cada módulo...</a:t>
            </a:r>
            <a:endParaRPr b="0" i="0" sz="1200" u="none" cap="none" strike="noStrike">
              <a:solidFill>
                <a:schemeClr val="dk1"/>
              </a:solidFill>
              <a:latin typeface="Arial"/>
              <a:ea typeface="Arial"/>
              <a:cs typeface="Arial"/>
              <a:sym typeface="Arial"/>
            </a:endParaRPr>
          </a:p>
        </p:txBody>
      </p:sp>
      <p:sp>
        <p:nvSpPr>
          <p:cNvPr id="1323" name="Google Shape;132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33" name="Google Shape;133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b4c79d8526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43" name="Google Shape;1343;gb4c79d8526_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7" name="Google Shape;19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b4c79d8526_1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b4c79d852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54" name="Google Shape;1354;gb4c79d8526_1_2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abc71b88b3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abc71b88b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65" name="Google Shape;1365;gabc71b88b3_2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375" name="Google Shape;137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85" name="Google Shape;138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99" name="Google Shape;139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6e22a554796f629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08" name="Google Shape;1408;g6e22a554796f629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78ba45b8b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17" name="Google Shape;1417;g78ba45b8be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29" name="Google Shape;142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40" name="Google Shape;144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50" name="Google Shape;145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499418225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7" name="Google Shape;207;gb499418225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aad80f21a9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59" name="Google Shape;1459;gaad80f21a9_2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5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68" name="Google Shape;146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76" name="Google Shape;147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b990bf011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86" name="Google Shape;1486;gb990bf0113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b990bf011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98" name="Google Shape;1498;gb990bf0113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cc0b4e738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10" name="Google Shape;1510;gcc0b4e7385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5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20" name="Google Shape;152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b88dd2e7c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29" name="Google Shape;1529;gb88dd2e7c2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38" name="Google Shape;153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6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48" name="Google Shape;1548;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499418225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6" name="Google Shape;216;gb499418225_1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6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59" name="Google Shape;155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b9bff6b886_1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70" name="Google Shape;1570;gb9bff6b886_1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82" name="Google Shape;158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94" name="Google Shape;1594;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04" name="Google Shape;1604;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17" name="Google Shape;161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6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25" name="Google Shape;162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b5a9009e9f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35" name="Google Shape;1635;gb5a9009e9f_0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b5a9009e9f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46" name="Google Shape;1646;gb5a9009e9f_0_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ce37d5849f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57" name="Google Shape;1657;gce37d5849f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499418225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5" name="Google Shape;225;gb499418225_1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6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68" name="Google Shape;166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b5a9009e9f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78" name="Google Shape;1678;gb5a9009e9f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b5a9009e9f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88" name="Google Shape;1688;gb5a9009e9f_0_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b5a9009e9f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98" name="Google Shape;1698;gb5a9009e9f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08" name="Google Shape;170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b5a9009e9f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19" name="Google Shape;1719;gb5a9009e9f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6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30" name="Google Shape;173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b5a9009e9f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41" name="Google Shape;1741;gb5a9009e9f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b5a9009e9f_0_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752" name="Google Shape;1752;gb5a9009e9f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753" name="Google Shape;1753;gb5a9009e9f_0_20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7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63" name="Google Shape;1763;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499418225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34" name="Google Shape;234;gb499418225_1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72: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774" name="Google Shape;177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5" name="Google Shape;1775;p72:notes"/>
          <p:cNvSpPr txBox="1"/>
          <p:nvPr>
            <p:ph idx="1" type="body"/>
          </p:nvPr>
        </p:nvSpPr>
        <p:spPr>
          <a:xfrm>
            <a:off x="685800" y="4343400"/>
            <a:ext cx="5486399"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7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83" name="Google Shape;178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ce37d5849f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94" name="Google Shape;1794;gce37d5849f_1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7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05" name="Google Shape;1805;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b5a9009e9f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14" name="Google Shape;1814;gb5a9009e9f_0_4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823" name="Google Shape;182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24" name="Google Shape;1824;p7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b9b7344695_2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834" name="Google Shape;1834;gb9b7344695_2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35" name="Google Shape;1835;gb9b7344695_2_2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p7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44" name="Google Shape;1844;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7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57" name="Google Shape;1857;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b9b7344695_2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67" name="Google Shape;1867;gb9b7344695_2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499418225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43" name="Google Shape;243;gb499418225_1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b9b7344695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76" name="Google Shape;1876;gb9b7344695_2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b9b7344695_2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85" name="Google Shape;1885;gb9b7344695_2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894" name="Google Shape;1894;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p7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03" name="Google Shape;1903;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8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11" name="Google Shape;1911;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921" name="Google Shape;192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22" name="Google Shape;1922;p8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931" name="Google Shape;193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32" name="Google Shape;1932;p8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b9bff6b886_3_10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b9bff6b886_3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954" name="Google Shape;1954;gb9bff6b886_3_107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972" name="Google Shape;1972;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73" name="Google Shape;1973;p8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ce164a3e31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ce164a3e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983" name="Google Shape;1983;gce164a3e31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499418225_1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52" name="Google Shape;252;gb499418225_1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ce37d5849f_1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ce37d5849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993" name="Google Shape;1993;gce37d5849f_1_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ce37d5849f_1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ce37d5849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003" name="Google Shape;2003;gce37d5849f_1_4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ce37d5849f_1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ce37d5849f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013" name="Google Shape;2013;gce37d5849f_1_5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022" name="Google Shape;2022;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23" name="Google Shape;2023;p8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8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32" name="Google Shape;203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8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40" name="Google Shape;204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b9bff6b886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50" name="Google Shape;2050;gb9bff6b886_2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ce37d5849f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60" name="Google Shape;2060;gce37d5849f_1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8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71" name="Google Shape;207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8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80" name="Google Shape;208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499418225_1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1" name="Google Shape;261;gb499418225_1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cc1237a97f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89" name="Google Shape;2089;gcc1237a97f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p8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098" name="Google Shape;2098;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b5a9009e9f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06" name="Google Shape;2106;gb5a9009e9f_0_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b5a9009e9f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16" name="Google Shape;2116;gb5a9009e9f_0_3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b5a9009e9f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25" name="Google Shape;2125;gb5a9009e9f_0_3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b5a9009e9f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34" name="Google Shape;2134;gb5a9009e9f_0_3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b5a9009e9f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43" name="Google Shape;2143;gb5a9009e9f_0_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b5a9009e9f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52" name="Google Shape;2152;gb5a9009e9f_0_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b5a9009e9f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61" name="Google Shape;2161;gb5a9009e9f_0_3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b5a9009e9f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70" name="Google Shape;2170;gb5a9009e9f_0_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499418225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70" name="Google Shape;270;gb499418225_1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b5a9009e9f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79" name="Google Shape;2179;gb5a9009e9f_0_3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9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88" name="Google Shape;2188;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ce164a3e31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ce164a3e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197" name="Google Shape;2197;gce164a3e31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cc1237a97f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cc1237a9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208" name="Google Shape;2208;gcc1237a97f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p9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19" name="Google Shape;2219;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b5a9009e9f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28" name="Google Shape;2228;gb5a9009e9f_0_4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9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38" name="Google Shape;2238;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p9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47" name="Google Shape;2247;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57" name="Google Shape;2257;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b9bff6b886_2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67" name="Google Shape;2267;gb9bff6b886_2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1" name="Google Shape;1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79" name="Google Shape;27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ce164a3e31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ce164a3e3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279" name="Google Shape;2279;gce164a3e31_0_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cc1237a97f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cc1237a9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290" name="Google Shape;2290;gcc1237a97f_0_5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9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299" name="Google Shape;2299;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e601487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91" name="Google Shape;291;gae601487f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08" name="Google Shape;30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8883968e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18" name="Google Shape;318;gb8883968e9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7b156bc5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28" name="Google Shape;328;gb7b156bc5f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8eb7467b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44" name="Google Shape;344;gb8eb7467b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c1237a97f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57" name="Google Shape;357;gcc1237a97f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c1237a97f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67" name="Google Shape;367;gcc1237a97f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c1237a97f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78" name="Google Shape;378;gcc1237a97f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c1237a97f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97" name="Google Shape;397;gcc1237a97f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71bee69ab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1" name="Google Shape;121;gb71bee69ab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14" name="Google Shape;41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e601487f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24" name="Google Shape;424;gae601487fe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36" name="Google Shape;4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44" name="Google Shape;44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e39d3e10c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56" name="Google Shape;456;gce39d3e10c_2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66" name="Google Shape;46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75" name="Google Shape;47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488" name="Google Shape;48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01" name="Google Shape;50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52dd0315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14" name="Google Shape;514;gb52dd03156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31" name="Google Shape;13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27" name="Google Shape;52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40" name="Google Shape;54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53" name="Google Shape;55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66" name="Google Shape;56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74" name="Google Shape;57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8eb7467b2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86" name="Google Shape;586;gb8eb7467b2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9151ab9b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597" name="Google Shape;597;gb9151ab9b2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8ed5a152e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608" name="Google Shape;608;gc8ed5a152e_0_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18" name="Google Shape;61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9151ab9b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27" name="Google Shape;627;gb9151ab9b2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0" name="Google Shape;14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ca832aedc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36" name="Google Shape;636;gca832aedc6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a832aedc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47" name="Google Shape;647;gca832aedc6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cbf2bced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58" name="Google Shape;658;gcbf2bced3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ca832aedc6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69" name="Google Shape;669;gca832aedc6_0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ca832aedc6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81" name="Google Shape;681;gca832aedc6_0_2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ca832aedc6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693" name="Google Shape;693;gca832aedc6_0_2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ca832aedc6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07" name="Google Shape;707;gca832aedc6_0_2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ca832aedc6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20" name="Google Shape;720;gca832aedc6_0_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ca832aedc6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32" name="Google Shape;732;gca832aedc6_0_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ca832aedc6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44" name="Google Shape;744;gca832aedc6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49" name="Google Shape;14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ca832aedc6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57" name="Google Shape;757;gca832aedc6_0_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ca832aedc6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68" name="Google Shape;768;gca832aedc6_0_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ca832aedc6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79" name="Google Shape;779;gca832aedc6_0_3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ca832aedc6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789" name="Google Shape;789;gca832aedc6_0_3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ca832aedc6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01" name="Google Shape;801;gca832aedc6_0_3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ca832aedc6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12" name="Google Shape;812;gca832aedc6_0_3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ca832aedc6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24" name="Google Shape;824;gca832aedc6_0_3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ca832aedc6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35" name="Google Shape;835;gca832aedc6_0_4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ca832aedc6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46" name="Google Shape;846;gca832aedc6_0_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ca832aedc6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58" name="Google Shape;858;gca832aedc6_0_4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57" name="Google Shape;15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70" name="Google Shape;87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cab3a18865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78" name="Google Shape;878;gcab3a18865_0_8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cab3a18865_0_8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889" name="Google Shape;889;gcab3a18865_0_8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cab3a18865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04" name="Google Shape;904;gcab3a18865_0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cab3a18865_0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19" name="Google Shape;919;gcab3a18865_0_8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cab3a18865_0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41" name="Google Shape;941;gcab3a18865_0_8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cab3a18865_0_9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64" name="Google Shape;964;gcab3a18865_0_9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cab3a18865_0_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983" name="Google Shape;983;gcab3a18865_0_9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cab3a18865_0_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00" name="Google Shape;1000;gcab3a18865_0_9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cc0b4e738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15" name="Google Shape;1015;gcc0b4e7385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3ad48baf4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67" name="Google Shape;167;gb3ad48baf4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cc0b4e738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25" name="Google Shape;1025;gcc0b4e7385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cab3a18865_0_1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38" name="Google Shape;1038;gcab3a18865_0_1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cab3a18865_0_1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47" name="Google Shape;1047;gcab3a18865_0_1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cab3a18865_0_1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56" name="Google Shape;1056;gcab3a18865_0_13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cab3a18865_0_13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68" name="Google Shape;1068;gcab3a18865_0_1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cab3a18865_0_1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79" name="Google Shape;1079;gcab3a18865_0_15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cab3a18865_0_1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091" name="Google Shape;1091;gcab3a18865_0_17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cab3a18865_0_20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02" name="Google Shape;1102;gcab3a18865_0_20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cab3a18865_0_2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13" name="Google Shape;1113;gcab3a18865_0_2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cab3a18865_0_2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24" name="Google Shape;1124;gcab3a18865_0_23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3ad48baf4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77" name="Google Shape;177;gb3ad48baf4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cab3a18865_0_2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37" name="Google Shape;1137;gcab3a18865_0_23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cab3a18865_0_2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48" name="Google Shape;1148;gcab3a18865_0_24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cab3a18865_0_26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60" name="Google Shape;1160;gcab3a18865_0_2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161" name="Google Shape;1161;gcab3a18865_0_265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cab3a18865_0_26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171" name="Google Shape;1171;gcab3a18865_0_26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SzPts val="1400"/>
              <a:buNone/>
            </a:pPr>
            <a:r>
              <a:t/>
            </a:r>
            <a:endParaRPr/>
          </a:p>
        </p:txBody>
      </p:sp>
      <p:sp>
        <p:nvSpPr>
          <p:cNvPr id="1172" name="Google Shape;1172;gcab3a18865_0_266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cab3a18865_0_2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82" name="Google Shape;1182;gcab3a18865_0_28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cab3a18865_0_3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192" name="Google Shape;1192;gcab3a18865_0_3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cab3a18865_0_3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04" name="Google Shape;1204;gcab3a18865_0_3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cab3a18865_0_3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15" name="Google Shape;1215;gcab3a18865_0_3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cab3a18865_0_3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26" name="Google Shape;1226;gcab3a18865_0_3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cab3a18865_0_3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237" name="Google Shape;1237;gcab3a18865_0_3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cxnSp>
        <p:nvCxnSpPr>
          <p:cNvPr id="22" name="Google Shape;22;p2"/>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sp>
        <p:nvSpPr>
          <p:cNvPr id="23" name="Google Shape;23;p2"/>
          <p:cNvSpPr txBox="1"/>
          <p:nvPr/>
        </p:nvSpPr>
        <p:spPr>
          <a:xfrm>
            <a:off x="76200" y="76200"/>
            <a:ext cx="1447800" cy="822324"/>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0" sz="1400" u="none" cap="none" strike="noStrike">
              <a:solidFill>
                <a:srgbClr val="000000"/>
              </a:solidFill>
              <a:latin typeface="Arial"/>
              <a:ea typeface="Arial"/>
              <a:cs typeface="Arial"/>
              <a:sym typeface="Arial"/>
            </a:endParaRPr>
          </a:p>
        </p:txBody>
      </p:sp>
      <p:cxnSp>
        <p:nvCxnSpPr>
          <p:cNvPr id="24" name="Google Shape;24;p2"/>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25" name="Google Shape;25;p2"/>
          <p:cNvSpPr txBox="1"/>
          <p:nvPr>
            <p:ph type="ctrTitle"/>
          </p:nvPr>
        </p:nvSpPr>
        <p:spPr>
          <a:xfrm>
            <a:off x="685800" y="2130425"/>
            <a:ext cx="7772400" cy="1470024"/>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accent2"/>
              </a:buClr>
              <a:buSzPts val="1400"/>
              <a:buFont typeface="Arial"/>
              <a:buNone/>
              <a:defRPr b="1" i="0" sz="32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26" name="Google Shape;26;p2"/>
          <p:cNvSpPr txBox="1"/>
          <p:nvPr>
            <p:ph idx="1" type="subTitle"/>
          </p:nvPr>
        </p:nvSpPr>
        <p:spPr>
          <a:xfrm>
            <a:off x="1371600" y="4343400"/>
            <a:ext cx="6400799" cy="12954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 name="Google Shape;27;p2"/>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8" name="Google Shape;28;p2"/>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11"/>
          <p:cNvSpPr txBox="1"/>
          <p:nvPr>
            <p:ph type="title"/>
          </p:nvPr>
        </p:nvSpPr>
        <p:spPr>
          <a:xfrm>
            <a:off x="457200" y="273050"/>
            <a:ext cx="3008313" cy="1162049"/>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82" name="Google Shape;82;p11"/>
          <p:cNvSpPr txBox="1"/>
          <p:nvPr>
            <p:ph idx="1" type="body"/>
          </p:nvPr>
        </p:nvSpPr>
        <p:spPr>
          <a:xfrm>
            <a:off x="3575050" y="273050"/>
            <a:ext cx="5111750" cy="5853112"/>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3" name="Google Shape;83;p11"/>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84" name="Google Shape;84;p11"/>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5" name="Google Shape;85;p11"/>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6" name="Google Shape;86;p1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12"/>
          <p:cNvSpPr txBox="1"/>
          <p:nvPr>
            <p:ph type="title"/>
          </p:nvPr>
        </p:nvSpPr>
        <p:spPr>
          <a:xfrm>
            <a:off x="1792288" y="4800600"/>
            <a:ext cx="5486399" cy="566737"/>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89" name="Google Shape;89;p12"/>
          <p:cNvSpPr/>
          <p:nvPr>
            <p:ph idx="2" type="pic"/>
          </p:nvPr>
        </p:nvSpPr>
        <p:spPr>
          <a:xfrm>
            <a:off x="1792288" y="612775"/>
            <a:ext cx="5486399" cy="411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dk1"/>
              </a:buClr>
              <a:buSzPts val="14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0" name="Google Shape;90;p12"/>
          <p:cNvSpPr txBox="1"/>
          <p:nvPr>
            <p:ph idx="1" type="body"/>
          </p:nvPr>
        </p:nvSpPr>
        <p:spPr>
          <a:xfrm>
            <a:off x="1792288" y="5367337"/>
            <a:ext cx="5486399" cy="804861"/>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dk1"/>
              </a:buClr>
              <a:buSzPts val="2400"/>
              <a:buFont typeface="Arial"/>
              <a:buNone/>
              <a:defRPr b="1"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dk1"/>
              </a:buClr>
              <a:buSzPts val="24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2000"/>
              <a:buFont typeface="Arial"/>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dk1"/>
              </a:buClr>
              <a:buSzPts val="1800"/>
              <a:buFont typeface="Arial"/>
              <a:buNone/>
              <a:defRPr b="0" i="0" sz="900" u="none" cap="none" strike="noStrike">
                <a:solidFill>
                  <a:schemeClr val="dk1"/>
                </a:solidFill>
                <a:latin typeface="Arial"/>
                <a:ea typeface="Arial"/>
                <a:cs typeface="Arial"/>
                <a:sym typeface="Arial"/>
              </a:defRPr>
            </a:lvl9pPr>
          </a:lstStyle>
          <a:p/>
        </p:txBody>
      </p:sp>
      <p:sp>
        <p:nvSpPr>
          <p:cNvPr id="91" name="Google Shape;91;p12"/>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2" name="Google Shape;92;p12"/>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3" name="Google Shape;93;p1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4" name="Shape 94"/>
        <p:cNvGrpSpPr/>
        <p:nvPr/>
      </p:nvGrpSpPr>
      <p:grpSpPr>
        <a:xfrm>
          <a:off x="0" y="0"/>
          <a:ext cx="0" cy="0"/>
          <a:chOff x="0" y="0"/>
          <a:chExt cx="0" cy="0"/>
        </a:xfrm>
      </p:grpSpPr>
      <p:sp>
        <p:nvSpPr>
          <p:cNvPr id="95" name="Google Shape;95;p13"/>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96" name="Google Shape;96;p13"/>
          <p:cNvSpPr txBox="1"/>
          <p:nvPr>
            <p:ph idx="1" type="body"/>
          </p:nvPr>
        </p:nvSpPr>
        <p:spPr>
          <a:xfrm>
            <a:off x="228600" y="1066800"/>
            <a:ext cx="4267199"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7" name="Google Shape;97;p13"/>
          <p:cNvSpPr txBox="1"/>
          <p:nvPr>
            <p:ph idx="2" type="body"/>
          </p:nvPr>
        </p:nvSpPr>
        <p:spPr>
          <a:xfrm>
            <a:off x="4648200" y="1066800"/>
            <a:ext cx="4267199"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8" name="Google Shape;98;p13"/>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9" name="Google Shape;99;p13"/>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0" name="Google Shape;100;p1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3"/>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31" name="Google Shape;31;p3"/>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 name="Google Shape;32;p3"/>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 name="Google Shape;33;p3"/>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 name="Google Shape;34;p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35" name="Shape 35"/>
        <p:cNvGrpSpPr/>
        <p:nvPr/>
      </p:nvGrpSpPr>
      <p:grpSpPr>
        <a:xfrm>
          <a:off x="0" y="0"/>
          <a:ext cx="0" cy="0"/>
          <a:chOff x="0" y="0"/>
          <a:chExt cx="0" cy="0"/>
        </a:xfrm>
      </p:grpSpPr>
      <p:sp>
        <p:nvSpPr>
          <p:cNvPr id="36" name="Google Shape;36;p4"/>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37" name="Google Shape;37;p4"/>
          <p:cNvSpPr txBox="1"/>
          <p:nvPr>
            <p:ph idx="1" type="body"/>
          </p:nvPr>
        </p:nvSpPr>
        <p:spPr>
          <a:xfrm>
            <a:off x="228600" y="1066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4"/>
          <p:cNvSpPr txBox="1"/>
          <p:nvPr>
            <p:ph idx="2" type="body"/>
          </p:nvPr>
        </p:nvSpPr>
        <p:spPr>
          <a:xfrm>
            <a:off x="228600" y="3733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 name="Google Shape;39;p4"/>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0" name="Google Shape;40;p4"/>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1" name="Google Shape;41;p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42" name="Shape 42"/>
        <p:cNvGrpSpPr/>
        <p:nvPr/>
      </p:nvGrpSpPr>
      <p:grpSpPr>
        <a:xfrm>
          <a:off x="0" y="0"/>
          <a:ext cx="0" cy="0"/>
          <a:chOff x="0" y="0"/>
          <a:chExt cx="0" cy="0"/>
        </a:xfrm>
      </p:grpSpPr>
      <p:sp>
        <p:nvSpPr>
          <p:cNvPr id="43" name="Google Shape;43;p5"/>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44" name="Google Shape;44;p5"/>
          <p:cNvSpPr txBox="1"/>
          <p:nvPr>
            <p:ph idx="1" type="body"/>
          </p:nvPr>
        </p:nvSpPr>
        <p:spPr>
          <a:xfrm>
            <a:off x="228600" y="1066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5"/>
          <p:cNvSpPr txBox="1"/>
          <p:nvPr>
            <p:ph idx="2" type="body"/>
          </p:nvPr>
        </p:nvSpPr>
        <p:spPr>
          <a:xfrm>
            <a:off x="228600" y="3733800"/>
            <a:ext cx="8686800" cy="2514599"/>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Google Shape;46;p5"/>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7" name="Google Shape;47;p5"/>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8" name="Google Shape;48;p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6"/>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51" name="Google Shape;51;p6"/>
          <p:cNvSpPr txBox="1"/>
          <p:nvPr>
            <p:ph idx="1" type="body"/>
          </p:nvPr>
        </p:nvSpPr>
        <p:spPr>
          <a:xfrm>
            <a:off x="228600" y="1066800"/>
            <a:ext cx="4267199"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6"/>
          <p:cNvSpPr txBox="1"/>
          <p:nvPr>
            <p:ph idx="2" type="body"/>
          </p:nvPr>
        </p:nvSpPr>
        <p:spPr>
          <a:xfrm>
            <a:off x="4648200" y="1066800"/>
            <a:ext cx="4267199" cy="51816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1pPr>
            <a:lvl2pPr indent="-381000" lvl="1" marL="914400" marR="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 name="Google Shape;53;p6"/>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4" name="Google Shape;54;p6"/>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5" name="Google Shape;55;p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6" name="Shape 56"/>
        <p:cNvGrpSpPr/>
        <p:nvPr/>
      </p:nvGrpSpPr>
      <p:grpSpPr>
        <a:xfrm>
          <a:off x="0" y="0"/>
          <a:ext cx="0" cy="0"/>
          <a:chOff x="0" y="0"/>
          <a:chExt cx="0" cy="0"/>
        </a:xfrm>
      </p:grpSpPr>
      <p:sp>
        <p:nvSpPr>
          <p:cNvPr id="57" name="Google Shape;57;p7"/>
          <p:cNvSpPr txBox="1"/>
          <p:nvPr>
            <p:ph type="title"/>
          </p:nvPr>
        </p:nvSpPr>
        <p:spPr>
          <a:xfrm>
            <a:off x="722312" y="4406900"/>
            <a:ext cx="7772400" cy="13620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40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58" name="Google Shape;58;p7"/>
          <p:cNvSpPr txBox="1"/>
          <p:nvPr>
            <p:ph idx="1" type="body"/>
          </p:nvPr>
        </p:nvSpPr>
        <p:spPr>
          <a:xfrm>
            <a:off x="722312"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dk1"/>
              </a:buClr>
              <a:buSzPts val="2400"/>
              <a:buFont typeface="Arial"/>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dk1"/>
              </a:buClr>
              <a:buSzPts val="2000"/>
              <a:buFont typeface="Arial"/>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dk1"/>
              </a:buClr>
              <a:buSzPts val="1800"/>
              <a:buFont typeface="Arial"/>
              <a:buNone/>
              <a:defRPr b="0" i="0" sz="1400" u="none" cap="none" strike="noStrike">
                <a:solidFill>
                  <a:schemeClr val="dk1"/>
                </a:solidFill>
                <a:latin typeface="Arial"/>
                <a:ea typeface="Arial"/>
                <a:cs typeface="Arial"/>
                <a:sym typeface="Arial"/>
              </a:defRPr>
            </a:lvl9pPr>
          </a:lstStyle>
          <a:p/>
        </p:txBody>
      </p:sp>
      <p:sp>
        <p:nvSpPr>
          <p:cNvPr id="59" name="Google Shape;59;p7"/>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0" name="Google Shape;60;p7"/>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1" name="Google Shape;61;p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64" name="Google Shape;64;p8"/>
          <p:cNvSpPr txBox="1"/>
          <p:nvPr>
            <p:ph idx="1" type="body"/>
          </p:nvPr>
        </p:nvSpPr>
        <p:spPr>
          <a:xfrm>
            <a:off x="457200" y="1535112"/>
            <a:ext cx="4040187"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65" name="Google Shape;65;p8"/>
          <p:cNvSpPr txBox="1"/>
          <p:nvPr>
            <p:ph idx="2" type="body"/>
          </p:nvPr>
        </p:nvSpPr>
        <p:spPr>
          <a:xfrm>
            <a:off x="457200" y="2174875"/>
            <a:ext cx="4040187" cy="3951287"/>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6" name="Google Shape;66;p8"/>
          <p:cNvSpPr txBox="1"/>
          <p:nvPr>
            <p:ph idx="3" type="body"/>
          </p:nvPr>
        </p:nvSpPr>
        <p:spPr>
          <a:xfrm>
            <a:off x="4645025" y="1535112"/>
            <a:ext cx="4041774"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dk1"/>
              </a:buClr>
              <a:buSzPts val="1800"/>
              <a:buFont typeface="Arial"/>
              <a:buNone/>
              <a:defRPr b="1" i="0" sz="1600" u="none" cap="none" strike="noStrike">
                <a:solidFill>
                  <a:schemeClr val="dk1"/>
                </a:solidFill>
                <a:latin typeface="Arial"/>
                <a:ea typeface="Arial"/>
                <a:cs typeface="Arial"/>
                <a:sym typeface="Arial"/>
              </a:defRPr>
            </a:lvl9pPr>
          </a:lstStyle>
          <a:p/>
        </p:txBody>
      </p:sp>
      <p:sp>
        <p:nvSpPr>
          <p:cNvPr id="67" name="Google Shape;67;p8"/>
          <p:cNvSpPr txBox="1"/>
          <p:nvPr>
            <p:ph idx="4" type="body"/>
          </p:nvPr>
        </p:nvSpPr>
        <p:spPr>
          <a:xfrm>
            <a:off x="4645025" y="2174875"/>
            <a:ext cx="4041774" cy="3951287"/>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55600" lvl="1" marL="914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8" name="Google Shape;68;p8"/>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9" name="Google Shape;69;p8"/>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0" name="Google Shape;70;p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9"/>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73" name="Google Shape;73;p9"/>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4" name="Google Shape;74;p9"/>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5" name="Google Shape;75;p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0"/>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8" name="Google Shape;78;p10"/>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9" name="Google Shape;79;p1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600200" y="76200"/>
            <a:ext cx="5943599" cy="838199"/>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1" i="0" sz="2400" u="none" cap="none" strike="noStrike">
                <a:solidFill>
                  <a:schemeClr val="accent2"/>
                </a:solidFill>
                <a:latin typeface="Arial"/>
                <a:ea typeface="Arial"/>
                <a:cs typeface="Arial"/>
                <a:sym typeface="Arial"/>
              </a:defRPr>
            </a:lvl9pPr>
          </a:lstStyle>
          <a:p/>
        </p:txBody>
      </p:sp>
      <p:sp>
        <p:nvSpPr>
          <p:cNvPr id="11" name="Google Shape;11;p1"/>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228600" y="6477000"/>
            <a:ext cx="2362200" cy="244474"/>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743200" y="6477000"/>
            <a:ext cx="3657600" cy="244474"/>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1"/>
          <p:cNvCxnSpPr/>
          <p:nvPr/>
        </p:nvCxnSpPr>
        <p:spPr>
          <a:xfrm>
            <a:off x="228600" y="6400800"/>
            <a:ext cx="8686800" cy="0"/>
          </a:xfrm>
          <a:prstGeom prst="straightConnector1">
            <a:avLst/>
          </a:prstGeom>
          <a:noFill/>
          <a:ln cap="flat" cmpd="sng" w="38100">
            <a:solidFill>
              <a:schemeClr val="accent2"/>
            </a:solidFill>
            <a:prstDash val="solid"/>
            <a:round/>
            <a:headEnd len="sm" w="sm" type="none"/>
            <a:tailEnd len="sm" w="sm" type="none"/>
          </a:ln>
        </p:spPr>
      </p:cxnSp>
      <p:cxnSp>
        <p:nvCxnSpPr>
          <p:cNvPr id="16" name="Google Shape;16;p1"/>
          <p:cNvCxnSpPr/>
          <p:nvPr/>
        </p:nvCxnSpPr>
        <p:spPr>
          <a:xfrm>
            <a:off x="228600" y="990600"/>
            <a:ext cx="8686800" cy="0"/>
          </a:xfrm>
          <a:prstGeom prst="straightConnector1">
            <a:avLst/>
          </a:prstGeom>
          <a:noFill/>
          <a:ln cap="flat" cmpd="sng" w="38100">
            <a:solidFill>
              <a:schemeClr val="accent2"/>
            </a:solidFill>
            <a:prstDash val="solid"/>
            <a:round/>
            <a:headEnd len="sm" w="sm" type="none"/>
            <a:tailEnd len="sm" w="sm" type="none"/>
          </a:ln>
        </p:spPr>
      </p:cxnSp>
      <p:sp>
        <p:nvSpPr>
          <p:cNvPr id="17" name="Google Shape;17;p1"/>
          <p:cNvSpPr txBox="1"/>
          <p:nvPr/>
        </p:nvSpPr>
        <p:spPr>
          <a:xfrm>
            <a:off x="76200" y="76200"/>
            <a:ext cx="1447800" cy="822324"/>
          </a:xfrm>
          <a:prstGeom prst="rect">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(If You Want)</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a:off x="8153400" y="304800"/>
            <a:ext cx="533399" cy="30479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 name="Google Shape;19;p1"/>
          <p:cNvPicPr preferRelativeResize="0"/>
          <p:nvPr/>
        </p:nvPicPr>
        <p:blipFill rotWithShape="1">
          <a:blip r:embed="rId1">
            <a:alphaModFix/>
          </a:blip>
          <a:srcRect b="0" l="0" r="0" t="0"/>
          <a:stretch/>
        </p:blipFill>
        <p:spPr>
          <a:xfrm>
            <a:off x="7827715" y="131825"/>
            <a:ext cx="782888" cy="782578"/>
          </a:xfrm>
          <a:prstGeom prst="rect">
            <a:avLst/>
          </a:prstGeom>
          <a:noFill/>
          <a:ln>
            <a:noFill/>
          </a:ln>
        </p:spPr>
      </p:pic>
      <p:pic>
        <p:nvPicPr>
          <p:cNvPr id="20" name="Google Shape;20;p1"/>
          <p:cNvPicPr preferRelativeResize="0"/>
          <p:nvPr/>
        </p:nvPicPr>
        <p:blipFill>
          <a:blip r:embed="rId2">
            <a:alphaModFix/>
          </a:blip>
          <a:stretch>
            <a:fillRect/>
          </a:stretch>
        </p:blipFill>
        <p:spPr>
          <a:xfrm>
            <a:off x="76200" y="76200"/>
            <a:ext cx="1447802" cy="822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6.png"/><Relationship Id="rId4"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72.png"/><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73.png"/><Relationship Id="rId4" Type="http://schemas.openxmlformats.org/officeDocument/2006/relationships/image" Target="../media/image7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4.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77.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4.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77.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8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7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8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7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7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8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70.png"/><Relationship Id="rId4" Type="http://schemas.openxmlformats.org/officeDocument/2006/relationships/image" Target="../media/image8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8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8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88.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89.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87.jpg"/><Relationship Id="rId4" Type="http://schemas.openxmlformats.org/officeDocument/2006/relationships/image" Target="../media/image9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1.png"/><Relationship Id="rId4" Type="http://schemas.openxmlformats.org/officeDocument/2006/relationships/image" Target="../media/image2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3.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1.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3.png"/><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000" u="none" cap="none" strike="noStrike">
                <a:solidFill>
                  <a:schemeClr val="dk1"/>
                </a:solidFill>
                <a:latin typeface="Arial"/>
                <a:ea typeface="Arial"/>
                <a:cs typeface="Arial"/>
                <a:sym typeface="Arial"/>
              </a:rPr>
              <a:t>CanSat 20</a:t>
            </a:r>
            <a:r>
              <a:rPr lang="en-US"/>
              <a:t>21</a:t>
            </a:r>
            <a:r>
              <a:rPr b="0" i="0" lang="en-US" sz="1000" u="none" cap="none" strike="noStrike">
                <a:solidFill>
                  <a:schemeClr val="dk1"/>
                </a:solidFill>
                <a:latin typeface="Arial"/>
                <a:ea typeface="Arial"/>
                <a:cs typeface="Arial"/>
                <a:sym typeface="Arial"/>
              </a:rPr>
              <a:t> </a:t>
            </a:r>
            <a:r>
              <a:rPr lang="en-US"/>
              <a:t>C</a:t>
            </a:r>
            <a:r>
              <a:rPr b="0" i="0" lang="en-US" sz="1000" u="none" cap="none" strike="noStrike">
                <a:solidFill>
                  <a:schemeClr val="dk1"/>
                </a:solidFill>
                <a:latin typeface="Arial"/>
                <a:ea typeface="Arial"/>
                <a:cs typeface="Arial"/>
                <a:sym typeface="Arial"/>
              </a:rPr>
              <a:t>DR:  Team</a:t>
            </a:r>
            <a:r>
              <a:rPr lang="en-US"/>
              <a:t>:1231 UCASAL</a:t>
            </a:r>
            <a:endParaRPr/>
          </a:p>
        </p:txBody>
      </p:sp>
      <p:sp>
        <p:nvSpPr>
          <p:cNvPr id="106" name="Google Shape;106;p14"/>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7" name="Google Shape;107;p14"/>
          <p:cNvSpPr txBox="1"/>
          <p:nvPr>
            <p:ph type="ctrTitle"/>
          </p:nvPr>
        </p:nvSpPr>
        <p:spPr>
          <a:xfrm>
            <a:off x="685800" y="2130425"/>
            <a:ext cx="7772400" cy="18319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CanSat 20</a:t>
            </a:r>
            <a:r>
              <a:rPr lang="en-US"/>
              <a:t>21</a:t>
            </a:r>
            <a:r>
              <a:rPr b="1" i="0" lang="en-US" sz="3200" u="none" cap="none" strike="noStrike">
                <a:solidFill>
                  <a:schemeClr val="accent2"/>
                </a:solidFill>
                <a:latin typeface="Arial"/>
                <a:ea typeface="Arial"/>
                <a:cs typeface="Arial"/>
                <a:sym typeface="Arial"/>
              </a:rPr>
              <a:t> </a:t>
            </a:r>
            <a:br>
              <a:rPr b="1" i="0" lang="en-US" sz="3200" u="none" cap="none" strike="noStrike">
                <a:solidFill>
                  <a:schemeClr val="accent2"/>
                </a:solidFill>
                <a:latin typeface="Arial"/>
                <a:ea typeface="Arial"/>
                <a:cs typeface="Arial"/>
                <a:sym typeface="Arial"/>
              </a:rPr>
            </a:br>
            <a:r>
              <a:rPr lang="en-US"/>
              <a:t>Critical</a:t>
            </a:r>
            <a:r>
              <a:rPr b="1" i="0" lang="en-US" sz="3200" u="none" cap="none" strike="noStrike">
                <a:solidFill>
                  <a:schemeClr val="accent2"/>
                </a:solidFill>
                <a:latin typeface="Arial"/>
                <a:ea typeface="Arial"/>
                <a:cs typeface="Arial"/>
                <a:sym typeface="Arial"/>
              </a:rPr>
              <a:t> Design Review (</a:t>
            </a:r>
            <a:r>
              <a:rPr lang="en-US"/>
              <a:t>C</a:t>
            </a:r>
            <a:r>
              <a:rPr b="1" i="0" lang="en-US" sz="3200" u="none" cap="none" strike="noStrike">
                <a:solidFill>
                  <a:schemeClr val="accent2"/>
                </a:solidFill>
                <a:latin typeface="Arial"/>
                <a:ea typeface="Arial"/>
                <a:cs typeface="Arial"/>
                <a:sym typeface="Arial"/>
              </a:rPr>
              <a:t>DR) Outline </a:t>
            </a:r>
            <a:br>
              <a:rPr b="1" i="0" lang="en-US" sz="3200" u="none" cap="none" strike="noStrike">
                <a:solidFill>
                  <a:schemeClr val="accent2"/>
                </a:solidFill>
                <a:latin typeface="Arial"/>
                <a:ea typeface="Arial"/>
                <a:cs typeface="Arial"/>
                <a:sym typeface="Arial"/>
              </a:rPr>
            </a:br>
            <a:r>
              <a:rPr b="1" i="1" lang="en-US" sz="3200" u="none" cap="none" strike="noStrike">
                <a:solidFill>
                  <a:schemeClr val="accent2"/>
                </a:solidFill>
                <a:latin typeface="Arial"/>
                <a:ea typeface="Arial"/>
                <a:cs typeface="Arial"/>
                <a:sym typeface="Arial"/>
              </a:rPr>
              <a:t>Version 1.</a:t>
            </a:r>
            <a:r>
              <a:rPr i="1" lang="en-US"/>
              <a:t>1</a:t>
            </a:r>
            <a:endParaRPr b="1" i="1" sz="3200" u="none" cap="none" strike="noStrike">
              <a:solidFill>
                <a:schemeClr val="accent2"/>
              </a:solidFill>
              <a:latin typeface="Arial"/>
              <a:ea typeface="Arial"/>
              <a:cs typeface="Arial"/>
              <a:sym typeface="Arial"/>
            </a:endParaRPr>
          </a:p>
        </p:txBody>
      </p:sp>
      <p:sp>
        <p:nvSpPr>
          <p:cNvPr id="108" name="Google Shape;108;p14"/>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1231</a:t>
            </a:r>
            <a:endParaRPr/>
          </a:p>
          <a:p>
            <a:pPr indent="0" lvl="0" marL="0" marR="0" rtl="0" algn="ctr">
              <a:lnSpc>
                <a:spcPct val="100000"/>
              </a:lnSpc>
              <a:spcBef>
                <a:spcPts val="480"/>
              </a:spcBef>
              <a:spcAft>
                <a:spcPts val="0"/>
              </a:spcAft>
              <a:buClr>
                <a:schemeClr val="dk1"/>
              </a:buClr>
              <a:buSzPts val="2400"/>
              <a:buFont typeface="Arial"/>
              <a:buNone/>
            </a:pPr>
            <a:r>
              <a:rPr lang="en-US"/>
              <a:t>UCASAL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Summary of Changes Since </a:t>
            </a:r>
            <a:r>
              <a:rPr lang="en-US"/>
              <a:t>CDR</a:t>
            </a:r>
            <a:endParaRPr/>
          </a:p>
        </p:txBody>
      </p:sp>
      <p:sp>
        <p:nvSpPr>
          <p:cNvPr id="190" name="Google Shape;190;p2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lang="en-US"/>
              <a:t>Container top hatch is modified</a:t>
            </a:r>
            <a:endParaRPr/>
          </a:p>
          <a:p>
            <a:pPr indent="-342900" lvl="0" marL="342900" marR="0" rtl="0" algn="l">
              <a:lnSpc>
                <a:spcPct val="100000"/>
              </a:lnSpc>
              <a:spcBef>
                <a:spcPts val="0"/>
              </a:spcBef>
              <a:spcAft>
                <a:spcPts val="0"/>
              </a:spcAft>
              <a:buSzPts val="2400"/>
              <a:buChar char="•"/>
            </a:pPr>
            <a:r>
              <a:rPr lang="en-US"/>
              <a:t>Voltage divider is implemented</a:t>
            </a:r>
            <a:endParaRPr/>
          </a:p>
          <a:p>
            <a:pPr indent="-342900" lvl="0" marL="342900" marR="0" rtl="0" algn="l">
              <a:lnSpc>
                <a:spcPct val="100000"/>
              </a:lnSpc>
              <a:spcBef>
                <a:spcPts val="0"/>
              </a:spcBef>
              <a:spcAft>
                <a:spcPts val="0"/>
              </a:spcAft>
              <a:buSzPts val="2400"/>
              <a:buChar char="•"/>
            </a:pPr>
            <a:r>
              <a:rPr lang="en-US"/>
              <a:t>A new team member was added</a:t>
            </a:r>
            <a:endParaRPr/>
          </a:p>
          <a:p>
            <a:pPr indent="-342900" lvl="0" marL="342900" marR="0" rtl="0" algn="l">
              <a:lnSpc>
                <a:spcPct val="100000"/>
              </a:lnSpc>
              <a:spcBef>
                <a:spcPts val="0"/>
              </a:spcBef>
              <a:spcAft>
                <a:spcPts val="0"/>
              </a:spcAft>
              <a:buSzPts val="2400"/>
              <a:buChar char="•"/>
            </a:pPr>
            <a:r>
              <a:rPr lang="en-US"/>
              <a:t>Payload is hingue is removed and secured with CA glue</a:t>
            </a:r>
            <a:endParaRPr/>
          </a:p>
          <a:p>
            <a:pPr indent="-342900" lvl="0" marL="342900" marR="0" rtl="0" algn="l">
              <a:lnSpc>
                <a:spcPct val="100000"/>
              </a:lnSpc>
              <a:spcBef>
                <a:spcPts val="0"/>
              </a:spcBef>
              <a:spcAft>
                <a:spcPts val="0"/>
              </a:spcAft>
              <a:buSzPts val="2400"/>
              <a:buChar char="•"/>
            </a:pPr>
            <a:r>
              <a:rPr lang="en-US"/>
              <a:t>Container battery is changed</a:t>
            </a:r>
            <a:endParaRPr/>
          </a:p>
        </p:txBody>
      </p:sp>
      <p:sp>
        <p:nvSpPr>
          <p:cNvPr id="191" name="Google Shape;191;p2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92" name="Google Shape;192;p2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93" name="Google Shape;193;p2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4" name="Google Shape;194;p2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1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251" name="Google Shape;1251;p113"/>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52" name="Google Shape;1252;p113"/>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Communication and Data Handling (CDH) Subsystem Design</a:t>
            </a:r>
            <a:endParaRPr/>
          </a:p>
        </p:txBody>
      </p:sp>
      <p:sp>
        <p:nvSpPr>
          <p:cNvPr id="1253" name="Google Shape;1253;p113"/>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Agustina Romero</a:t>
            </a:r>
            <a:endParaRPr/>
          </a:p>
          <a:p>
            <a:pPr indent="0" lvl="0" marL="0" marR="0" rtl="0" algn="ctr">
              <a:lnSpc>
                <a:spcPct val="100000"/>
              </a:lnSpc>
              <a:spcBef>
                <a:spcPts val="0"/>
              </a:spcBef>
              <a:spcAft>
                <a:spcPts val="0"/>
              </a:spcAft>
              <a:buClr>
                <a:schemeClr val="dk1"/>
              </a:buClr>
              <a:buSzPts val="2400"/>
              <a:buFont typeface="Arial"/>
              <a:buNone/>
            </a:pPr>
            <a:r>
              <a:rPr lang="en-US"/>
              <a:t>Nicole Castro</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pic>
        <p:nvPicPr>
          <p:cNvPr id="1258" name="Google Shape;1258;p114"/>
          <p:cNvPicPr preferRelativeResize="0"/>
          <p:nvPr/>
        </p:nvPicPr>
        <p:blipFill>
          <a:blip r:embed="rId3">
            <a:alphaModFix/>
          </a:blip>
          <a:stretch>
            <a:fillRect/>
          </a:stretch>
        </p:blipFill>
        <p:spPr>
          <a:xfrm>
            <a:off x="228600" y="1041650"/>
            <a:ext cx="3582700" cy="3358776"/>
          </a:xfrm>
          <a:prstGeom prst="rect">
            <a:avLst/>
          </a:prstGeom>
          <a:noFill/>
          <a:ln>
            <a:noFill/>
          </a:ln>
        </p:spPr>
      </p:pic>
      <p:sp>
        <p:nvSpPr>
          <p:cNvPr id="1259" name="Google Shape;1259;p11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260" name="Google Shape;1260;p11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61" name="Google Shape;1261;p11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Command Data Handler (</a:t>
            </a:r>
            <a:r>
              <a:rPr b="1" i="0" lang="en-US" sz="2400" u="none" cap="none" strike="noStrike">
                <a:solidFill>
                  <a:schemeClr val="accent2"/>
                </a:solidFill>
                <a:latin typeface="Arial"/>
                <a:ea typeface="Arial"/>
                <a:cs typeface="Arial"/>
                <a:sym typeface="Arial"/>
              </a:rPr>
              <a:t>CDH</a:t>
            </a:r>
            <a:r>
              <a:rPr b="1" i="0" lang="en-US" sz="2400" u="none" cap="none" strike="noStrike">
                <a:solidFill>
                  <a:schemeClr val="accent2"/>
                </a:solidFill>
                <a:latin typeface="Arial"/>
                <a:ea typeface="Arial"/>
                <a:cs typeface="Arial"/>
                <a:sym typeface="Arial"/>
              </a:rPr>
              <a:t>)</a:t>
            </a:r>
            <a:r>
              <a:rPr b="1" i="0" lang="en-US" sz="2400" u="none" cap="none" strike="noStrike">
                <a:solidFill>
                  <a:schemeClr val="accent2"/>
                </a:solidFill>
                <a:latin typeface="Arial"/>
                <a:ea typeface="Arial"/>
                <a:cs typeface="Arial"/>
                <a:sym typeface="Arial"/>
              </a:rPr>
              <a:t> Overview</a:t>
            </a:r>
            <a:endParaRPr/>
          </a:p>
        </p:txBody>
      </p:sp>
      <p:sp>
        <p:nvSpPr>
          <p:cNvPr id="1262" name="Google Shape;1262;p11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263" name="Google Shape;1263;p11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4" name="Google Shape;1264;p114"/>
          <p:cNvSpPr txBox="1"/>
          <p:nvPr/>
        </p:nvSpPr>
        <p:spPr>
          <a:xfrm>
            <a:off x="4056600" y="1393377"/>
            <a:ext cx="4630200" cy="1234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1800"/>
              <a:t>Arduino 2560 mega mini:</a:t>
            </a:r>
            <a:r>
              <a:rPr lang="en-US" sz="1800"/>
              <a:t> A</a:t>
            </a:r>
            <a:r>
              <a:rPr i="1" lang="en-US" sz="1800"/>
              <a:t> Arduino mega</a:t>
            </a:r>
            <a:r>
              <a:rPr lang="en-US" sz="1800"/>
              <a:t>, is used to get data from sensors, transmit it to the XBee PRO S2C and control the container.</a:t>
            </a:r>
            <a:endParaRPr sz="1800"/>
          </a:p>
        </p:txBody>
      </p:sp>
      <p:sp>
        <p:nvSpPr>
          <p:cNvPr id="1265" name="Google Shape;1265;p114"/>
          <p:cNvSpPr/>
          <p:nvPr/>
        </p:nvSpPr>
        <p:spPr>
          <a:xfrm rot="659155">
            <a:off x="3410366" y="3502358"/>
            <a:ext cx="2101614" cy="417383"/>
          </a:xfrm>
          <a:prstGeom prst="rightArrow">
            <a:avLst>
              <a:gd fmla="val 50000" name="adj1"/>
              <a:gd fmla="val 77857" name="adj2"/>
            </a:avLst>
          </a:prstGeom>
          <a:solidFill>
            <a:srgbClr val="A4C2F4"/>
          </a:solidFill>
          <a:ln cap="flat" cmpd="sng" w="9525">
            <a:solidFill>
              <a:srgbClr val="6FA8DC"/>
            </a:solidFill>
            <a:prstDash val="solid"/>
            <a:round/>
            <a:headEnd len="sm" w="sm" type="none"/>
            <a:tailEnd len="sm" w="sm" type="none"/>
          </a:ln>
          <a:effectLst>
            <a:outerShdw blurRad="57150" rotWithShape="0" algn="bl" dir="5400000" dist="19050">
              <a:srgbClr val="99CC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14"/>
          <p:cNvSpPr txBox="1"/>
          <p:nvPr/>
        </p:nvSpPr>
        <p:spPr>
          <a:xfrm>
            <a:off x="532775" y="4679500"/>
            <a:ext cx="5178600" cy="1234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1800"/>
              <a:t>XBee PRO S2C:</a:t>
            </a:r>
            <a:r>
              <a:rPr lang="en-US" sz="1800"/>
              <a:t> A </a:t>
            </a:r>
            <a:r>
              <a:rPr i="1" lang="en-US" sz="1800"/>
              <a:t>XBee PRo S2C module</a:t>
            </a:r>
            <a:r>
              <a:rPr lang="en-US" sz="1800"/>
              <a:t> is a transceiver. It is used to transmit and receive data between the payloads and the ground station.</a:t>
            </a:r>
            <a:endParaRPr sz="1800"/>
          </a:p>
        </p:txBody>
      </p:sp>
      <p:pic>
        <p:nvPicPr>
          <p:cNvPr id="1267" name="Google Shape;1267;p114"/>
          <p:cNvPicPr preferRelativeResize="0"/>
          <p:nvPr/>
        </p:nvPicPr>
        <p:blipFill>
          <a:blip r:embed="rId4">
            <a:alphaModFix/>
          </a:blip>
          <a:stretch>
            <a:fillRect/>
          </a:stretch>
        </p:blipFill>
        <p:spPr>
          <a:xfrm>
            <a:off x="6155475" y="3311900"/>
            <a:ext cx="2680425" cy="28857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1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1273" name="Google Shape;1273;p11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74" name="Google Shape;1274;p11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CDH Changes Since P</a:t>
            </a:r>
            <a:r>
              <a:rPr lang="en-US"/>
              <a:t>DR</a:t>
            </a:r>
            <a:endParaRPr/>
          </a:p>
        </p:txBody>
      </p:sp>
      <p:sp>
        <p:nvSpPr>
          <p:cNvPr id="1275" name="Google Shape;1275;p11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276" name="Google Shape;1276;p11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77" name="Google Shape;1277;p115"/>
          <p:cNvSpPr txBox="1"/>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2400"/>
              <a:buChar char="•"/>
            </a:pPr>
            <a:r>
              <a:rPr b="1" lang="en-US" sz="2400"/>
              <a:t>No changes </a:t>
            </a:r>
            <a:r>
              <a:rPr b="1" lang="en-US" sz="2400"/>
              <a:t>since</a:t>
            </a:r>
            <a:r>
              <a:rPr b="1" lang="en-US" sz="2400"/>
              <a:t> PDR</a:t>
            </a:r>
            <a:endParaRPr sz="2400">
              <a:solidFill>
                <a:srgbClr val="00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1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283" name="Google Shape;1283;p11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84" name="Google Shape;1284;p11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a:t>
            </a:r>
            <a:r>
              <a:rPr b="1" i="0" lang="en-US" sz="2400" u="none" cap="none" strike="noStrike">
                <a:solidFill>
                  <a:schemeClr val="accent2"/>
                </a:solidFill>
                <a:latin typeface="Arial"/>
                <a:ea typeface="Arial"/>
                <a:cs typeface="Arial"/>
                <a:sym typeface="Arial"/>
              </a:rPr>
              <a:t>CDH Requirements</a:t>
            </a:r>
            <a:endParaRPr/>
          </a:p>
        </p:txBody>
      </p:sp>
      <p:sp>
        <p:nvSpPr>
          <p:cNvPr id="1285" name="Google Shape;1285;p11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graphicFrame>
        <p:nvGraphicFramePr>
          <p:cNvPr id="1286" name="Google Shape;1286;p116"/>
          <p:cNvGraphicFramePr/>
          <p:nvPr/>
        </p:nvGraphicFramePr>
        <p:xfrm>
          <a:off x="230025" y="1013625"/>
          <a:ext cx="3000000" cy="3000000"/>
        </p:xfrm>
        <a:graphic>
          <a:graphicData uri="http://schemas.openxmlformats.org/drawingml/2006/table">
            <a:tbl>
              <a:tblPr>
                <a:noFill/>
                <a:tableStyleId>{5248A033-B59B-4F7F-8831-354D96AE2D3F}</a:tableStyleId>
              </a:tblPr>
              <a:tblGrid>
                <a:gridCol w="466275"/>
                <a:gridCol w="5962175"/>
                <a:gridCol w="1219175"/>
                <a:gridCol w="1036300"/>
              </a:tblGrid>
              <a:tr h="302375">
                <a:tc>
                  <a:txBody>
                    <a:bodyPr/>
                    <a:lstStyle/>
                    <a:p>
                      <a:pPr indent="0" lvl="0" marL="0" rtl="0" algn="ctr">
                        <a:lnSpc>
                          <a:spcPct val="100000"/>
                        </a:lnSpc>
                        <a:spcBef>
                          <a:spcPts val="0"/>
                        </a:spcBef>
                        <a:spcAft>
                          <a:spcPts val="0"/>
                        </a:spcAft>
                        <a:buNone/>
                      </a:pPr>
                      <a:r>
                        <a:rPr lang="en-US"/>
                        <a:t>RQ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lang="en-US"/>
                        <a:t>DESCRIPTION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lang="en-US"/>
                        <a:t>RATIONALE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lang="en-US"/>
                        <a:t>PRIORITY</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302375">
                <a:tc>
                  <a:txBody>
                    <a:bodyPr/>
                    <a:lstStyle/>
                    <a:p>
                      <a:pPr indent="0" lvl="0" marL="0" rtl="0" algn="ctr">
                        <a:lnSpc>
                          <a:spcPct val="100000"/>
                        </a:lnSpc>
                        <a:spcBef>
                          <a:spcPts val="0"/>
                        </a:spcBef>
                        <a:spcAft>
                          <a:spcPts val="0"/>
                        </a:spcAft>
                        <a:buNone/>
                      </a:pPr>
                      <a:r>
                        <a:rPr lang="en-US"/>
                        <a:t>19</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XBEE radios shall be used for telemetry. 2.4 GHz Series radios are allowed. 900 MHz XBEE radios are also allowed</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02375">
                <a:tc>
                  <a:txBody>
                    <a:bodyPr/>
                    <a:lstStyle/>
                    <a:p>
                      <a:pPr indent="0" lvl="0" marL="0" rtl="0" algn="ctr">
                        <a:lnSpc>
                          <a:spcPct val="100000"/>
                        </a:lnSpc>
                        <a:spcBef>
                          <a:spcPts val="0"/>
                        </a:spcBef>
                        <a:spcAft>
                          <a:spcPts val="0"/>
                        </a:spcAft>
                        <a:buNone/>
                      </a:pPr>
                      <a:r>
                        <a:rPr lang="en-US"/>
                        <a:t>20</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XBEE radios shall have their NETID/PANID set to their team number</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02375">
                <a:tc>
                  <a:txBody>
                    <a:bodyPr/>
                    <a:lstStyle/>
                    <a:p>
                      <a:pPr indent="0" lvl="0" marL="0" rtl="0" algn="ctr">
                        <a:lnSpc>
                          <a:spcPct val="100000"/>
                        </a:lnSpc>
                        <a:spcBef>
                          <a:spcPts val="0"/>
                        </a:spcBef>
                        <a:spcAft>
                          <a:spcPts val="0"/>
                        </a:spcAft>
                        <a:buNone/>
                      </a:pPr>
                      <a:r>
                        <a:rPr lang="en-US"/>
                        <a:t>21</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XBEE radios shall not use broadcast mode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02375">
                <a:tc>
                  <a:txBody>
                    <a:bodyPr/>
                    <a:lstStyle/>
                    <a:p>
                      <a:pPr indent="0" lvl="0" marL="0" rtl="0" algn="ctr">
                        <a:lnSpc>
                          <a:spcPct val="100000"/>
                        </a:lnSpc>
                        <a:spcBef>
                          <a:spcPts val="0"/>
                        </a:spcBef>
                        <a:spcAft>
                          <a:spcPts val="0"/>
                        </a:spcAft>
                        <a:buNone/>
                      </a:pPr>
                      <a:r>
                        <a:rPr lang="en-US"/>
                        <a:t>31</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The container shall include electronics to receive sensor payload telemetry.</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02375">
                <a:tc>
                  <a:txBody>
                    <a:bodyPr/>
                    <a:lstStyle/>
                    <a:p>
                      <a:pPr indent="0" lvl="0" marL="0" rtl="0" algn="ctr">
                        <a:lnSpc>
                          <a:spcPct val="100000"/>
                        </a:lnSpc>
                        <a:spcBef>
                          <a:spcPts val="0"/>
                        </a:spcBef>
                        <a:spcAft>
                          <a:spcPts val="0"/>
                        </a:spcAft>
                        <a:buNone/>
                      </a:pPr>
                      <a:r>
                        <a:rPr lang="en-US"/>
                        <a:t>32</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The container shall include electronics and mechanisms to release the science payloads.</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02375">
                <a:tc>
                  <a:txBody>
                    <a:bodyPr/>
                    <a:lstStyle/>
                    <a:p>
                      <a:pPr indent="0" lvl="0" marL="0" rtl="0" algn="ctr">
                        <a:lnSpc>
                          <a:spcPct val="100000"/>
                        </a:lnSpc>
                        <a:spcBef>
                          <a:spcPts val="0"/>
                        </a:spcBef>
                        <a:spcAft>
                          <a:spcPts val="0"/>
                        </a:spcAft>
                        <a:buNone/>
                      </a:pPr>
                      <a:r>
                        <a:rPr lang="en-US"/>
                        <a:t>33</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The container shall include a GPS sensor to track its position.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02375">
                <a:tc>
                  <a:txBody>
                    <a:bodyPr/>
                    <a:lstStyle/>
                    <a:p>
                      <a:pPr indent="0" lvl="0" marL="0" rtl="0" algn="ctr">
                        <a:lnSpc>
                          <a:spcPct val="100000"/>
                        </a:lnSpc>
                        <a:spcBef>
                          <a:spcPts val="0"/>
                        </a:spcBef>
                        <a:spcAft>
                          <a:spcPts val="0"/>
                        </a:spcAft>
                        <a:buNone/>
                      </a:pPr>
                      <a:r>
                        <a:rPr lang="en-US"/>
                        <a:t>34</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The container shall include a pressure sensor to measure altitude.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02375">
                <a:tc>
                  <a:txBody>
                    <a:bodyPr/>
                    <a:lstStyle/>
                    <a:p>
                      <a:pPr indent="0" lvl="0" marL="0" rtl="0" algn="ctr">
                        <a:lnSpc>
                          <a:spcPct val="100000"/>
                        </a:lnSpc>
                        <a:spcBef>
                          <a:spcPts val="0"/>
                        </a:spcBef>
                        <a:spcAft>
                          <a:spcPts val="0"/>
                        </a:spcAft>
                        <a:buNone/>
                      </a:pPr>
                      <a:r>
                        <a:rPr lang="en-US"/>
                        <a:t>35</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The container shall measure its battery voltage.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02375">
                <a:tc>
                  <a:txBody>
                    <a:bodyPr/>
                    <a:lstStyle/>
                    <a:p>
                      <a:pPr indent="0" lvl="0" marL="0" rtl="0" algn="ctr">
                        <a:lnSpc>
                          <a:spcPct val="100000"/>
                        </a:lnSpc>
                        <a:spcBef>
                          <a:spcPts val="0"/>
                        </a:spcBef>
                        <a:spcAft>
                          <a:spcPts val="0"/>
                        </a:spcAft>
                        <a:buNone/>
                      </a:pPr>
                      <a:r>
                        <a:rPr lang="en-US"/>
                        <a:t>36</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The container shall transmit its telemetry and the payload telemetry received once per second in the format described in the Telemetry Requirements section.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02375">
                <a:tc>
                  <a:txBody>
                    <a:bodyPr/>
                    <a:lstStyle/>
                    <a:p>
                      <a:pPr indent="0" lvl="0" marL="0" rtl="0" algn="ctr">
                        <a:lnSpc>
                          <a:spcPct val="100000"/>
                        </a:lnSpc>
                        <a:spcBef>
                          <a:spcPts val="0"/>
                        </a:spcBef>
                        <a:spcAft>
                          <a:spcPts val="0"/>
                        </a:spcAft>
                        <a:buNone/>
                      </a:pPr>
                      <a:r>
                        <a:rPr lang="en-US"/>
                        <a:t>37</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a:t>The container shall stop transmitting telemetry when it lands.</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1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292" name="Google Shape;1292;p117"/>
          <p:cNvSpPr txBox="1"/>
          <p:nvPr>
            <p:ph idx="12" type="sldNum"/>
          </p:nvPr>
        </p:nvSpPr>
        <p:spPr>
          <a:xfrm>
            <a:off x="7991600" y="647697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93" name="Google Shape;1293;p11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Processor &amp; Memory</a:t>
            </a:r>
            <a:r>
              <a:rPr lang="en-US"/>
              <a:t> </a:t>
            </a:r>
            <a:r>
              <a:rPr b="1" i="0" lang="en-US" sz="2400" u="none" cap="none" strike="noStrike">
                <a:solidFill>
                  <a:schemeClr val="accent2"/>
                </a:solidFill>
                <a:latin typeface="Arial"/>
                <a:ea typeface="Arial"/>
                <a:cs typeface="Arial"/>
                <a:sym typeface="Arial"/>
              </a:rPr>
              <a:t>Selection</a:t>
            </a:r>
            <a:endParaRPr/>
          </a:p>
        </p:txBody>
      </p:sp>
      <p:sp>
        <p:nvSpPr>
          <p:cNvPr id="1294" name="Google Shape;1294;p11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295" name="Google Shape;1295;p11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296" name="Google Shape;1296;p117"/>
          <p:cNvGraphicFramePr/>
          <p:nvPr/>
        </p:nvGraphicFramePr>
        <p:xfrm>
          <a:off x="228588" y="1120600"/>
          <a:ext cx="3000000" cy="3000000"/>
        </p:xfrm>
        <a:graphic>
          <a:graphicData uri="http://schemas.openxmlformats.org/drawingml/2006/table">
            <a:tbl>
              <a:tblPr>
                <a:noFill/>
                <a:tableStyleId>{5248A033-B59B-4F7F-8831-354D96AE2D3F}</a:tableStyleId>
              </a:tblPr>
              <a:tblGrid>
                <a:gridCol w="1288125"/>
                <a:gridCol w="727750"/>
                <a:gridCol w="1354450"/>
                <a:gridCol w="1103750"/>
                <a:gridCol w="1390225"/>
                <a:gridCol w="1408150"/>
                <a:gridCol w="1409075"/>
              </a:tblGrid>
              <a:tr h="381000">
                <a:tc>
                  <a:txBody>
                    <a:bodyPr/>
                    <a:lstStyle/>
                    <a:p>
                      <a:pPr indent="0" lvl="0" marL="0" rtl="0" algn="ctr">
                        <a:spcBef>
                          <a:spcPts val="0"/>
                        </a:spcBef>
                        <a:spcAft>
                          <a:spcPts val="0"/>
                        </a:spcAft>
                        <a:buNone/>
                      </a:pPr>
                      <a:r>
                        <a:rPr lang="en-US"/>
                        <a:t>MODEL</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BOOT TIME</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PROCESSOR SPEED</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I/O PINS</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INTERFACES</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MEMORY STORAGE REQUIRED</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SUPPLY VOLTAGE</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US"/>
                        <a:t>Arduino Mega 2560 mini</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3.50 s</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16 MHz</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Analog In[16] </a:t>
                      </a:r>
                      <a:endParaRPr/>
                    </a:p>
                    <a:p>
                      <a:pPr indent="0" lvl="0" marL="0" rtl="0" algn="ctr">
                        <a:spcBef>
                          <a:spcPts val="0"/>
                        </a:spcBef>
                        <a:spcAft>
                          <a:spcPts val="0"/>
                        </a:spcAft>
                        <a:buNone/>
                      </a:pPr>
                      <a:r>
                        <a:rPr lang="en-US"/>
                        <a:t>PWM [14] Digital[70]</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I2C [1] </a:t>
                      </a:r>
                      <a:endParaRPr/>
                    </a:p>
                    <a:p>
                      <a:pPr indent="0" lvl="0" marL="0" rtl="0" algn="ctr">
                        <a:spcBef>
                          <a:spcPts val="0"/>
                        </a:spcBef>
                        <a:spcAft>
                          <a:spcPts val="0"/>
                        </a:spcAft>
                        <a:buNone/>
                      </a:pPr>
                      <a:r>
                        <a:rPr lang="en-US"/>
                        <a:t>SPI [5]</a:t>
                      </a:r>
                      <a:endParaRPr/>
                    </a:p>
                    <a:p>
                      <a:pPr indent="0" lvl="0" marL="0" rtl="0" algn="ctr">
                        <a:spcBef>
                          <a:spcPts val="0"/>
                        </a:spcBef>
                        <a:spcAft>
                          <a:spcPts val="0"/>
                        </a:spcAft>
                        <a:buNone/>
                      </a:pPr>
                      <a:r>
                        <a:rPr lang="en-US"/>
                        <a:t>UART [4]</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Flash-256 KB</a:t>
                      </a:r>
                      <a:endParaRPr/>
                    </a:p>
                    <a:p>
                      <a:pPr indent="0" lvl="0" marL="0" rtl="0" algn="ctr">
                        <a:spcBef>
                          <a:spcPts val="0"/>
                        </a:spcBef>
                        <a:spcAft>
                          <a:spcPts val="0"/>
                        </a:spcAft>
                        <a:buNone/>
                      </a:pPr>
                      <a:r>
                        <a:rPr lang="en-US"/>
                        <a:t>SRAM-8 KB</a:t>
                      </a:r>
                      <a:endParaRPr/>
                    </a:p>
                    <a:p>
                      <a:pPr indent="0" lvl="0" marL="0" rtl="0" algn="ctr">
                        <a:spcBef>
                          <a:spcPts val="0"/>
                        </a:spcBef>
                        <a:spcAft>
                          <a:spcPts val="0"/>
                        </a:spcAft>
                        <a:buNone/>
                      </a:pPr>
                      <a:r>
                        <a:rPr lang="en-US"/>
                        <a:t>EEPROM-4 KB</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5V-12V</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pic>
        <p:nvPicPr>
          <p:cNvPr id="1297" name="Google Shape;1297;p117"/>
          <p:cNvPicPr preferRelativeResize="0"/>
          <p:nvPr/>
        </p:nvPicPr>
        <p:blipFill rotWithShape="1">
          <a:blip r:embed="rId3">
            <a:alphaModFix/>
          </a:blip>
          <a:srcRect b="11342" l="4200" r="5855" t="9392"/>
          <a:stretch/>
        </p:blipFill>
        <p:spPr>
          <a:xfrm>
            <a:off x="3395775" y="3633249"/>
            <a:ext cx="2619048" cy="2163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p118"/>
          <p:cNvPicPr preferRelativeResize="0"/>
          <p:nvPr/>
        </p:nvPicPr>
        <p:blipFill rotWithShape="1">
          <a:blip r:embed="rId3">
            <a:alphaModFix/>
          </a:blip>
          <a:srcRect b="9698" l="0" r="0" t="0"/>
          <a:stretch/>
        </p:blipFill>
        <p:spPr>
          <a:xfrm>
            <a:off x="3126188" y="3346236"/>
            <a:ext cx="2799524" cy="2528126"/>
          </a:xfrm>
          <a:prstGeom prst="rect">
            <a:avLst/>
          </a:prstGeom>
          <a:noFill/>
          <a:ln>
            <a:noFill/>
          </a:ln>
        </p:spPr>
      </p:pic>
      <p:sp>
        <p:nvSpPr>
          <p:cNvPr id="1303" name="Google Shape;1303;p11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Real-Time Clock</a:t>
            </a:r>
            <a:endParaRPr/>
          </a:p>
        </p:txBody>
      </p:sp>
      <p:sp>
        <p:nvSpPr>
          <p:cNvPr id="1304" name="Google Shape;1304;p11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05" name="Google Shape;1305;p11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06" name="Google Shape;1306;p11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sz="1000">
              <a:solidFill>
                <a:schemeClr val="dk1"/>
              </a:solidFill>
            </a:endParaRPr>
          </a:p>
        </p:txBody>
      </p:sp>
      <p:graphicFrame>
        <p:nvGraphicFramePr>
          <p:cNvPr id="1307" name="Google Shape;1307;p118"/>
          <p:cNvGraphicFramePr/>
          <p:nvPr/>
        </p:nvGraphicFramePr>
        <p:xfrm>
          <a:off x="228600" y="1120600"/>
          <a:ext cx="3000000" cy="3000000"/>
        </p:xfrm>
        <a:graphic>
          <a:graphicData uri="http://schemas.openxmlformats.org/drawingml/2006/table">
            <a:tbl>
              <a:tblPr>
                <a:noFill/>
                <a:tableStyleId>{5248A033-B59B-4F7F-8831-354D96AE2D3F}</a:tableStyleId>
              </a:tblPr>
              <a:tblGrid>
                <a:gridCol w="1383875"/>
                <a:gridCol w="1310525"/>
                <a:gridCol w="1276175"/>
                <a:gridCol w="1268225"/>
                <a:gridCol w="1460975"/>
                <a:gridCol w="1983200"/>
              </a:tblGrid>
              <a:tr h="381000">
                <a:tc>
                  <a:txBody>
                    <a:bodyPr/>
                    <a:lstStyle/>
                    <a:p>
                      <a:pPr indent="0" lvl="0" marL="0" rtl="0" algn="ctr">
                        <a:spcBef>
                          <a:spcPts val="0"/>
                        </a:spcBef>
                        <a:spcAft>
                          <a:spcPts val="0"/>
                        </a:spcAft>
                        <a:buNone/>
                      </a:pPr>
                      <a:r>
                        <a:rPr lang="en-US"/>
                        <a:t>MODEL</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TYPE</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VOLTAGE</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CURRENT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ACCURACY</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RESET TOLERANCE</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US"/>
                        <a:t>Arduino RTC DS 3231</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Hardware</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3,3V</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200 µA</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 ppm</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In reset condition external clock continues keeping time</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
        <p:nvSpPr>
          <p:cNvPr id="1308" name="Google Shape;1308;p118"/>
          <p:cNvSpPr txBox="1"/>
          <p:nvPr/>
        </p:nvSpPr>
        <p:spPr>
          <a:xfrm>
            <a:off x="599325" y="4643675"/>
            <a:ext cx="4450200" cy="400200"/>
          </a:xfrm>
          <a:prstGeom prst="rect">
            <a:avLst/>
          </a:prstGeom>
          <a:noFill/>
          <a:ln>
            <a:noFill/>
          </a:ln>
        </p:spPr>
        <p:txBody>
          <a:bodyPr anchorCtr="0" anchor="t" bIns="91425" lIns="91425" spcFirstLastPara="1" rIns="91425" wrap="square" tIns="91425">
            <a:spAutoFit/>
          </a:bodyPr>
          <a:lstStyle/>
          <a:p>
            <a:pPr indent="0" lvl="0" marL="0" marR="38100" rtl="0" algn="just">
              <a:lnSpc>
                <a:spcPct val="128571"/>
              </a:lnSpc>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pic>
        <p:nvPicPr>
          <p:cNvPr id="1313" name="Google Shape;1313;p119"/>
          <p:cNvPicPr preferRelativeResize="0"/>
          <p:nvPr/>
        </p:nvPicPr>
        <p:blipFill rotWithShape="1">
          <a:blip r:embed="rId3">
            <a:alphaModFix/>
          </a:blip>
          <a:srcRect b="55410" l="11097" r="7956" t="10239"/>
          <a:stretch/>
        </p:blipFill>
        <p:spPr>
          <a:xfrm>
            <a:off x="719825" y="4028500"/>
            <a:ext cx="3219500" cy="1209875"/>
          </a:xfrm>
          <a:prstGeom prst="rect">
            <a:avLst/>
          </a:prstGeom>
          <a:noFill/>
          <a:ln>
            <a:noFill/>
          </a:ln>
        </p:spPr>
      </p:pic>
      <p:sp>
        <p:nvSpPr>
          <p:cNvPr id="1314" name="Google Shape;1314;p11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15" name="Google Shape;1315;p11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16" name="Google Shape;1316;p11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Antenna Selection</a:t>
            </a:r>
            <a:endParaRPr/>
          </a:p>
        </p:txBody>
      </p:sp>
      <p:sp>
        <p:nvSpPr>
          <p:cNvPr id="1317" name="Google Shape;1317;p11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318" name="Google Shape;1318;p11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319" name="Google Shape;1319;p119"/>
          <p:cNvGraphicFramePr/>
          <p:nvPr/>
        </p:nvGraphicFramePr>
        <p:xfrm>
          <a:off x="172150" y="1227363"/>
          <a:ext cx="3000000" cy="3000000"/>
        </p:xfrm>
        <a:graphic>
          <a:graphicData uri="http://schemas.openxmlformats.org/drawingml/2006/table">
            <a:tbl>
              <a:tblPr>
                <a:noFill/>
                <a:tableStyleId>{5248A033-B59B-4F7F-8831-354D96AE2D3F}</a:tableStyleId>
              </a:tblPr>
              <a:tblGrid>
                <a:gridCol w="1726200"/>
                <a:gridCol w="1542375"/>
                <a:gridCol w="1468325"/>
                <a:gridCol w="1620200"/>
                <a:gridCol w="710500"/>
                <a:gridCol w="1619675"/>
              </a:tblGrid>
              <a:tr h="381000">
                <a:tc>
                  <a:txBody>
                    <a:bodyPr/>
                    <a:lstStyle/>
                    <a:p>
                      <a:pPr indent="0" lvl="0" marL="0" marR="0" rtl="0" algn="ctr">
                        <a:lnSpc>
                          <a:spcPct val="100000"/>
                        </a:lnSpc>
                        <a:spcBef>
                          <a:spcPts val="0"/>
                        </a:spcBef>
                        <a:spcAft>
                          <a:spcPts val="0"/>
                        </a:spcAft>
                        <a:buNone/>
                      </a:pPr>
                      <a:r>
                        <a:rPr lang="en-US"/>
                        <a:t>MODEL</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CONNECTION TYPE</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FREQUENCY</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DIRECTION</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GAIN</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BEAM WIDTH HORIZONTAL/VERTICAL</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96200">
                <a:tc>
                  <a:txBody>
                    <a:bodyPr/>
                    <a:lstStyle/>
                    <a:p>
                      <a:pPr indent="0" lvl="0" marL="0" rtl="0" algn="ctr">
                        <a:lnSpc>
                          <a:spcPct val="115000"/>
                        </a:lnSpc>
                        <a:spcBef>
                          <a:spcPts val="0"/>
                        </a:spcBef>
                        <a:spcAft>
                          <a:spcPts val="0"/>
                        </a:spcAft>
                        <a:buNone/>
                      </a:pPr>
                      <a:r>
                        <a:rPr lang="en-US"/>
                        <a:t>Generic 2.4GHz </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RP - SMA</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2.4 GHz</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Omnidirectional</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2dBi</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360°/32°</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pic>
        <p:nvPicPr>
          <p:cNvPr id="1320" name="Google Shape;1320;p119"/>
          <p:cNvPicPr preferRelativeResize="0"/>
          <p:nvPr/>
        </p:nvPicPr>
        <p:blipFill>
          <a:blip r:embed="rId4">
            <a:alphaModFix/>
          </a:blip>
          <a:stretch>
            <a:fillRect/>
          </a:stretch>
        </p:blipFill>
        <p:spPr>
          <a:xfrm>
            <a:off x="4909562" y="3378819"/>
            <a:ext cx="3872425" cy="218874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2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26" name="Google Shape;1326;p12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27" name="Google Shape;1327;p12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Radio Configuration</a:t>
            </a:r>
            <a:endParaRPr/>
          </a:p>
        </p:txBody>
      </p:sp>
      <p:sp>
        <p:nvSpPr>
          <p:cNvPr id="1328" name="Google Shape;1328;p120"/>
          <p:cNvSpPr txBox="1"/>
          <p:nvPr>
            <p:ph idx="1" type="body"/>
          </p:nvPr>
        </p:nvSpPr>
        <p:spPr>
          <a:xfrm>
            <a:off x="228600" y="1296225"/>
            <a:ext cx="8686800" cy="43863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15000"/>
              </a:lnSpc>
              <a:spcBef>
                <a:spcPts val="0"/>
              </a:spcBef>
              <a:spcAft>
                <a:spcPts val="0"/>
              </a:spcAft>
              <a:buClr>
                <a:schemeClr val="dk1"/>
              </a:buClr>
              <a:buSzPts val="2000"/>
              <a:buFont typeface="Arial"/>
              <a:buChar char="•"/>
            </a:pPr>
            <a:r>
              <a:rPr b="1" i="0" lang="en-US" sz="2000" u="none" cap="none" strike="noStrike">
                <a:solidFill>
                  <a:schemeClr val="dk1"/>
                </a:solidFill>
                <a:latin typeface="Arial"/>
                <a:ea typeface="Arial"/>
                <a:cs typeface="Arial"/>
                <a:sym typeface="Arial"/>
              </a:rPr>
              <a:t>X</a:t>
            </a:r>
            <a:r>
              <a:rPr b="1" i="0" lang="en-US" sz="2000" u="none" cap="none" strike="noStrike">
                <a:solidFill>
                  <a:schemeClr val="dk1"/>
                </a:solidFill>
                <a:latin typeface="Arial"/>
                <a:ea typeface="Arial"/>
                <a:cs typeface="Arial"/>
                <a:sym typeface="Arial"/>
              </a:rPr>
              <a:t>BEE radio selection: XBee </a:t>
            </a:r>
            <a:r>
              <a:rPr lang="en-US" sz="2000"/>
              <a:t>PRO S2C</a:t>
            </a:r>
            <a:endParaRPr/>
          </a:p>
          <a:p>
            <a:pPr indent="-342900" lvl="0" marL="342900" marR="0" rtl="0" algn="just">
              <a:lnSpc>
                <a:spcPct val="115000"/>
              </a:lnSpc>
              <a:spcBef>
                <a:spcPts val="400"/>
              </a:spcBef>
              <a:spcAft>
                <a:spcPts val="0"/>
              </a:spcAft>
              <a:buClr>
                <a:schemeClr val="dk1"/>
              </a:buClr>
              <a:buSzPts val="2000"/>
              <a:buFont typeface="Arial"/>
              <a:buChar char="•"/>
            </a:pPr>
            <a:r>
              <a:rPr lang="en-US" sz="2000"/>
              <a:t>NETID: 1231</a:t>
            </a:r>
            <a:endParaRPr/>
          </a:p>
          <a:p>
            <a:pPr indent="-342900" lvl="0" marL="342900" marR="0" rtl="0" algn="just">
              <a:lnSpc>
                <a:spcPct val="115000"/>
              </a:lnSpc>
              <a:spcBef>
                <a:spcPts val="400"/>
              </a:spcBef>
              <a:spcAft>
                <a:spcPts val="0"/>
              </a:spcAft>
              <a:buClr>
                <a:schemeClr val="dk1"/>
              </a:buClr>
              <a:buSzPts val="2000"/>
              <a:buFont typeface="Arial"/>
              <a:buChar char="•"/>
            </a:pPr>
            <a:r>
              <a:rPr lang="en-US" sz="2000"/>
              <a:t>TRANSMISSION CONTROL:</a:t>
            </a:r>
            <a:r>
              <a:rPr b="0" lang="en-US" sz="2000"/>
              <a:t> The XBee in the container is set as Coordinator and the XBee in the ground station is set at Endpoint In all of the mission phases the Coordinator transmits the telemetry data to the Endpoint. In addition, the coordinator in the container receives the data from the modules in the payloads while they are in flight and sends it to the ground station.</a:t>
            </a:r>
            <a:endParaRPr b="0" sz="2000"/>
          </a:p>
          <a:p>
            <a:pPr indent="-342900" lvl="0" marL="342900" marR="0" rtl="0" algn="just">
              <a:lnSpc>
                <a:spcPct val="115000"/>
              </a:lnSpc>
              <a:spcBef>
                <a:spcPts val="400"/>
              </a:spcBef>
              <a:spcAft>
                <a:spcPts val="0"/>
              </a:spcAft>
              <a:buClr>
                <a:schemeClr val="dk1"/>
              </a:buClr>
              <a:buSzPts val="2000"/>
              <a:buFont typeface="Arial"/>
              <a:buChar char="•"/>
            </a:pPr>
            <a:r>
              <a:rPr lang="en-US" sz="2000"/>
              <a:t>Data rate:</a:t>
            </a:r>
            <a:r>
              <a:rPr b="0" lang="en-US" sz="2000"/>
              <a:t> The xbee in the container is set to transmit de data to the ground station at 1 Hz transmission rate</a:t>
            </a:r>
            <a:endParaRPr b="0" sz="2000"/>
          </a:p>
          <a:p>
            <a:pPr indent="-342900" lvl="0" marL="342900" marR="0" rtl="0" algn="just">
              <a:lnSpc>
                <a:spcPct val="115000"/>
              </a:lnSpc>
              <a:spcBef>
                <a:spcPts val="400"/>
              </a:spcBef>
              <a:spcAft>
                <a:spcPts val="0"/>
              </a:spcAft>
              <a:buClr>
                <a:schemeClr val="dk1"/>
              </a:buClr>
              <a:buSzPts val="2000"/>
              <a:buFont typeface="Arial"/>
              <a:buChar char="•"/>
            </a:pPr>
            <a:r>
              <a:rPr b="0" lang="en-US" sz="2000"/>
              <a:t>Both xbees communicate in unicast mode</a:t>
            </a:r>
            <a:endParaRPr sz="1800"/>
          </a:p>
        </p:txBody>
      </p:sp>
      <p:sp>
        <p:nvSpPr>
          <p:cNvPr id="1329" name="Google Shape;1329;p12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330" name="Google Shape;1330;p12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2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36" name="Google Shape;1336;p12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37" name="Google Shape;1337;p12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Telemetry Format</a:t>
            </a:r>
            <a:endParaRPr/>
          </a:p>
        </p:txBody>
      </p:sp>
      <p:sp>
        <p:nvSpPr>
          <p:cNvPr id="1338" name="Google Shape;1338;p12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339" name="Google Shape;1339;p12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340" name="Google Shape;1340;p121"/>
          <p:cNvGraphicFramePr/>
          <p:nvPr/>
        </p:nvGraphicFramePr>
        <p:xfrm>
          <a:off x="222025" y="1126938"/>
          <a:ext cx="3000000" cy="3000000"/>
        </p:xfrm>
        <a:graphic>
          <a:graphicData uri="http://schemas.openxmlformats.org/drawingml/2006/table">
            <a:tbl>
              <a:tblPr>
                <a:noFill/>
                <a:tableStyleId>{5248A033-B59B-4F7F-8831-354D96AE2D3F}</a:tableStyleId>
              </a:tblPr>
              <a:tblGrid>
                <a:gridCol w="2129875"/>
                <a:gridCol w="1557575"/>
                <a:gridCol w="5012475"/>
              </a:tblGrid>
              <a:tr h="401450">
                <a:tc>
                  <a:txBody>
                    <a:bodyPr/>
                    <a:lstStyle/>
                    <a:p>
                      <a:pPr indent="0" lvl="0" marL="0" rtl="0" algn="ctr">
                        <a:spcBef>
                          <a:spcPts val="0"/>
                        </a:spcBef>
                        <a:spcAft>
                          <a:spcPts val="0"/>
                        </a:spcAft>
                        <a:buNone/>
                      </a:pPr>
                      <a:r>
                        <a:rPr lang="en-US"/>
                        <a:t>DATA FORMAT</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SAMPLE DATA</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solidFill>
                      <a:schemeClr val="accent1"/>
                    </a:solidFill>
                  </a:tcPr>
                </a:tc>
              </a:tr>
              <a:tr h="40145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&lt;TEAM_ID&gt;</a:t>
                      </a:r>
                      <a:endParaRPr/>
                    </a:p>
                  </a:txBody>
                  <a:tcPr marT="91425" marB="91425" marR="91425" marL="91425" anchor="ctr"/>
                </a:tc>
                <a:tc>
                  <a:txBody>
                    <a:bodyPr/>
                    <a:lstStyle/>
                    <a:p>
                      <a:pPr indent="0" lvl="0" marL="0" rtl="0" algn="ctr">
                        <a:spcBef>
                          <a:spcPts val="0"/>
                        </a:spcBef>
                        <a:spcAft>
                          <a:spcPts val="0"/>
                        </a:spcAft>
                        <a:buNone/>
                      </a:pPr>
                      <a:r>
                        <a:rPr lang="en-US"/>
                        <a:t>1231</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Is the assigned team identification.</a:t>
                      </a:r>
                      <a:endParaRPr/>
                    </a:p>
                  </a:txBody>
                  <a:tcPr marT="91425" marB="91425" marR="91425" marL="91425" anchor="ctr"/>
                </a:tc>
              </a:tr>
              <a:tr h="62450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&lt;MISSION_TIME&gt;</a:t>
                      </a:r>
                      <a:endParaRPr/>
                    </a:p>
                  </a:txBody>
                  <a:tcPr marT="91425" marB="91425" marR="91425" marL="91425" anchor="ctr"/>
                </a:tc>
                <a:tc>
                  <a:txBody>
                    <a:bodyPr/>
                    <a:lstStyle/>
                    <a:p>
                      <a:pPr indent="0" lvl="0" marL="0" rtl="0" algn="ctr">
                        <a:spcBef>
                          <a:spcPts val="0"/>
                        </a:spcBef>
                        <a:spcAft>
                          <a:spcPts val="0"/>
                        </a:spcAft>
                        <a:buNone/>
                      </a:pPr>
                      <a:r>
                        <a:rPr lang="en-US"/>
                        <a:t>08:12:55</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Is UTC time in format hh:mm:ss, where hh is hours, mm is minutes, and ss is seconds.</a:t>
                      </a:r>
                      <a:endParaRPr/>
                    </a:p>
                  </a:txBody>
                  <a:tcPr marT="91425" marB="91425" marR="91425" marL="91425" anchor="ctr"/>
                </a:tc>
              </a:tr>
              <a:tr h="84755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&lt;PACKET_COUNT&gt;</a:t>
                      </a:r>
                      <a:endParaRPr/>
                    </a:p>
                  </a:txBody>
                  <a:tcPr marT="91425" marB="91425" marR="91425" marL="91425" anchor="ctr"/>
                </a:tc>
                <a:tc>
                  <a:txBody>
                    <a:bodyPr/>
                    <a:lstStyle/>
                    <a:p>
                      <a:pPr indent="0" lvl="0" marL="0" rtl="0" algn="ctr">
                        <a:spcBef>
                          <a:spcPts val="0"/>
                        </a:spcBef>
                        <a:spcAft>
                          <a:spcPts val="0"/>
                        </a:spcAft>
                        <a:buNone/>
                      </a:pPr>
                      <a:r>
                        <a:rPr lang="en-US"/>
                        <a:t>1485</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Is the count of transmitted packets, which is to be maintained through processor reset. One count is used for transmission of all packets, regardless of type.</a:t>
                      </a:r>
                      <a:endParaRPr/>
                    </a:p>
                  </a:txBody>
                  <a:tcPr marT="91425" marB="91425" marR="91425" marL="91425" anchor="ctr"/>
                </a:tc>
              </a:tr>
              <a:tr h="107060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&lt;PACKET_TYPE&gt;</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C</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Is the ASCII character ‘C’ for Container telemetry, characters ‘S1’ for Science Payload 1 (deployed first) relayed telemetry, and characters ‘S2’ for Science Payload 2 (deployed second) relayed telemetry.</a:t>
                      </a:r>
                      <a:endParaRPr>
                        <a:solidFill>
                          <a:schemeClr val="dk1"/>
                        </a:solidFill>
                      </a:endParaRPr>
                    </a:p>
                  </a:txBody>
                  <a:tcPr marT="91425" marB="91425" marR="91425" marL="91425" anchor="ctr">
                    <a:lnB cap="flat" cmpd="sng" w="9525">
                      <a:solidFill>
                        <a:srgbClr val="9E9E9E"/>
                      </a:solidFill>
                      <a:prstDash val="solid"/>
                      <a:round/>
                      <a:headEnd len="sm" w="sm" type="none"/>
                      <a:tailEnd len="sm" w="sm" type="none"/>
                    </a:lnB>
                  </a:tcPr>
                </a:tc>
              </a:tr>
              <a:tr h="624500">
                <a:tc>
                  <a:txBody>
                    <a:bodyPr/>
                    <a:lstStyle/>
                    <a:p>
                      <a:pPr indent="0" lvl="0" marL="0" rtl="0" algn="ctr">
                        <a:spcBef>
                          <a:spcPts val="0"/>
                        </a:spcBef>
                        <a:spcAft>
                          <a:spcPts val="0"/>
                        </a:spcAft>
                        <a:buNone/>
                      </a:pPr>
                      <a:r>
                        <a:rPr lang="en-US">
                          <a:solidFill>
                            <a:schemeClr val="dk1"/>
                          </a:solidFill>
                        </a:rPr>
                        <a:t>&lt;MODE&gt;</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F</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 ‘F’ for flight (the default mode upon system start) and ‘S’ for simulation</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1450">
                <a:tc>
                  <a:txBody>
                    <a:bodyPr/>
                    <a:lstStyle/>
                    <a:p>
                      <a:pPr indent="0" lvl="0" marL="0" rtl="0" algn="ctr">
                        <a:spcBef>
                          <a:spcPts val="0"/>
                        </a:spcBef>
                        <a:spcAft>
                          <a:spcPts val="0"/>
                        </a:spcAft>
                        <a:buNone/>
                      </a:pPr>
                      <a:r>
                        <a:rPr lang="en-US">
                          <a:solidFill>
                            <a:schemeClr val="dk1"/>
                          </a:solidFill>
                        </a:rPr>
                        <a:t>&lt;SP1_RELEASED&gt;</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 ‘N’ for not released and ‘R’ for released</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1450">
                <a:tc>
                  <a:txBody>
                    <a:bodyPr/>
                    <a:lstStyle/>
                    <a:p>
                      <a:pPr indent="0" lvl="0" marL="0" rtl="0" algn="ctr">
                        <a:spcBef>
                          <a:spcPts val="0"/>
                        </a:spcBef>
                        <a:spcAft>
                          <a:spcPts val="0"/>
                        </a:spcAft>
                        <a:buNone/>
                      </a:pPr>
                      <a:r>
                        <a:rPr lang="en-US">
                          <a:solidFill>
                            <a:schemeClr val="dk1"/>
                          </a:solidFill>
                        </a:rPr>
                        <a:t>&lt;SP2_RELEASED&gt;</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 ‘N’ for not released and ‘R’ for released</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2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46" name="Google Shape;1346;p12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47" name="Google Shape;1347;p12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Telemetry Format</a:t>
            </a:r>
            <a:endParaRPr/>
          </a:p>
        </p:txBody>
      </p:sp>
      <p:sp>
        <p:nvSpPr>
          <p:cNvPr id="1348" name="Google Shape;1348;p12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a:solidFill>
                <a:schemeClr val="dk1"/>
              </a:solidFill>
            </a:endParaRPr>
          </a:p>
          <a:p>
            <a:pPr indent="0" lvl="0" marL="0" marR="0" rtl="0" algn="l">
              <a:lnSpc>
                <a:spcPct val="100000"/>
              </a:lnSpc>
              <a:spcBef>
                <a:spcPts val="0"/>
              </a:spcBef>
              <a:spcAft>
                <a:spcPts val="0"/>
              </a:spcAft>
              <a:buClr>
                <a:schemeClr val="dk1"/>
              </a:buClr>
              <a:buSzPts val="1000"/>
              <a:buFont typeface="Arial"/>
              <a:buNone/>
            </a:pPr>
            <a:r>
              <a:t/>
            </a:r>
            <a:endParaRPr sz="1000">
              <a:solidFill>
                <a:schemeClr val="dk1"/>
              </a:solidFill>
            </a:endParaRPr>
          </a:p>
        </p:txBody>
      </p:sp>
      <p:sp>
        <p:nvSpPr>
          <p:cNvPr id="1349" name="Google Shape;1349;p12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350" name="Google Shape;1350;p122"/>
          <p:cNvGraphicFramePr/>
          <p:nvPr/>
        </p:nvGraphicFramePr>
        <p:xfrm>
          <a:off x="228588" y="1147588"/>
          <a:ext cx="3000000" cy="3000000"/>
        </p:xfrm>
        <a:graphic>
          <a:graphicData uri="http://schemas.openxmlformats.org/drawingml/2006/table">
            <a:tbl>
              <a:tblPr>
                <a:noFill/>
                <a:tableStyleId>{5248A033-B59B-4F7F-8831-354D96AE2D3F}</a:tableStyleId>
              </a:tblPr>
              <a:tblGrid>
                <a:gridCol w="2201900"/>
                <a:gridCol w="1546750"/>
                <a:gridCol w="4915475"/>
              </a:tblGrid>
              <a:tr h="461275">
                <a:tc>
                  <a:txBody>
                    <a:bodyPr/>
                    <a:lstStyle/>
                    <a:p>
                      <a:pPr indent="0" lvl="0" marL="0" rtl="0" algn="ctr">
                        <a:spcBef>
                          <a:spcPts val="0"/>
                        </a:spcBef>
                        <a:spcAft>
                          <a:spcPts val="0"/>
                        </a:spcAft>
                        <a:buNone/>
                      </a:pPr>
                      <a:r>
                        <a:rPr lang="en-US"/>
                        <a:t>DATA FORMAT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SAMPLE DATA</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717575">
                <a:tc>
                  <a:txBody>
                    <a:bodyPr/>
                    <a:lstStyle/>
                    <a:p>
                      <a:pPr indent="0" lvl="0" marL="0" rtl="0" algn="ctr">
                        <a:spcBef>
                          <a:spcPts val="0"/>
                        </a:spcBef>
                        <a:spcAft>
                          <a:spcPts val="0"/>
                        </a:spcAft>
                        <a:buClr>
                          <a:schemeClr val="dk1"/>
                        </a:buClr>
                        <a:buSzPts val="1100"/>
                        <a:buFont typeface="Arial"/>
                        <a:buNone/>
                      </a:pPr>
                      <a:r>
                        <a:rPr lang="en-US">
                          <a:solidFill>
                            <a:schemeClr val="dk1"/>
                          </a:solidFill>
                        </a:rPr>
                        <a:t>&lt;ALTITUDE&gt;</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84.2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is the altitude in units of meters and must be relative to ground level. The resolution must be 0.1 meters.</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7575">
                <a:tc>
                  <a:txBody>
                    <a:bodyPr/>
                    <a:lstStyle/>
                    <a:p>
                      <a:pPr indent="0" lvl="0" marL="0" rtl="0" algn="ctr">
                        <a:spcBef>
                          <a:spcPts val="0"/>
                        </a:spcBef>
                        <a:spcAft>
                          <a:spcPts val="0"/>
                        </a:spcAft>
                        <a:buClr>
                          <a:schemeClr val="dk1"/>
                        </a:buClr>
                        <a:buSzPts val="1100"/>
                        <a:buFont typeface="Arial"/>
                        <a:buNone/>
                      </a:pPr>
                      <a:r>
                        <a:rPr lang="en-US">
                          <a:solidFill>
                            <a:schemeClr val="dk1"/>
                          </a:solidFill>
                        </a:rPr>
                        <a:t>&lt;TEMP&gt;</a:t>
                      </a:r>
                      <a:endParaRPr>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a:t>24.3</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is the temperature in degrees Celsius with a resolution of 0.1 degrees C.</a:t>
                      </a:r>
                      <a:endParaRPr>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717575">
                <a:tc>
                  <a:txBody>
                    <a:bodyPr/>
                    <a:lstStyle/>
                    <a:p>
                      <a:pPr indent="0" lvl="0" marL="0" rtl="0" algn="ctr">
                        <a:spcBef>
                          <a:spcPts val="0"/>
                        </a:spcBef>
                        <a:spcAft>
                          <a:spcPts val="0"/>
                        </a:spcAft>
                        <a:buClr>
                          <a:schemeClr val="dk1"/>
                        </a:buClr>
                        <a:buSzPts val="1100"/>
                        <a:buFont typeface="Arial"/>
                        <a:buNone/>
                      </a:pPr>
                      <a:r>
                        <a:rPr lang="en-US">
                          <a:solidFill>
                            <a:schemeClr val="dk1"/>
                          </a:solidFill>
                        </a:rPr>
                        <a:t>&lt;VOLTAGE&gt;</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a:t>4.45</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is the voltage of the CanSat power bus. The resolution must be 0.01 volts.</a:t>
                      </a:r>
                      <a:endParaRPr>
                        <a:solidFill>
                          <a:schemeClr val="dk1"/>
                        </a:solidFill>
                      </a:endParaRPr>
                    </a:p>
                  </a:txBody>
                  <a:tcPr marT="91425" marB="91425" marR="91425" marL="91425" anchor="ctr"/>
                </a:tc>
              </a:tr>
              <a:tr h="973875">
                <a:tc>
                  <a:txBody>
                    <a:bodyPr/>
                    <a:lstStyle/>
                    <a:p>
                      <a:pPr indent="0" lvl="0" marL="0" rtl="0" algn="ctr">
                        <a:spcBef>
                          <a:spcPts val="0"/>
                        </a:spcBef>
                        <a:spcAft>
                          <a:spcPts val="0"/>
                        </a:spcAft>
                        <a:buNone/>
                      </a:pPr>
                      <a:r>
                        <a:rPr lang="en-US">
                          <a:solidFill>
                            <a:schemeClr val="dk1"/>
                          </a:solidFill>
                        </a:rPr>
                        <a:t>&lt;GPS_TIME&gt; </a:t>
                      </a:r>
                      <a:endParaRPr>
                        <a:solidFill>
                          <a:schemeClr val="dk1"/>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08:12:55</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is the time generated by the GPS receiver. The time must be reported  in UTC and have a resolution of a second.</a:t>
                      </a:r>
                      <a:endParaRPr/>
                    </a:p>
                  </a:txBody>
                  <a:tcPr marT="91425" marB="91425" marR="91425" marL="91425" anchor="ctr">
                    <a:lnB cap="flat" cmpd="sng" w="9525">
                      <a:solidFill>
                        <a:srgbClr val="9E9E9E"/>
                      </a:solidFill>
                      <a:prstDash val="solid"/>
                      <a:round/>
                      <a:headEnd len="sm" w="sm" type="none"/>
                      <a:tailEnd len="sm" w="sm" type="none"/>
                    </a:lnB>
                  </a:tcPr>
                </a:tc>
              </a:tr>
              <a:tr h="717575">
                <a:tc>
                  <a:txBody>
                    <a:bodyPr/>
                    <a:lstStyle/>
                    <a:p>
                      <a:pPr indent="0" lvl="0" marL="0" rtl="0" algn="ctr">
                        <a:spcBef>
                          <a:spcPts val="0"/>
                        </a:spcBef>
                        <a:spcAft>
                          <a:spcPts val="0"/>
                        </a:spcAft>
                        <a:buNone/>
                      </a:pPr>
                      <a:r>
                        <a:rPr lang="en-US">
                          <a:solidFill>
                            <a:schemeClr val="dk1"/>
                          </a:solidFill>
                        </a:rPr>
                        <a:t>&lt;GPS_LATITUDE&gt;</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25.0458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is the latitude generated by the GPS receiver in decimal degrees with a resolution of 0.0001 degrees.</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17575">
                <a:tc>
                  <a:txBody>
                    <a:bodyPr/>
                    <a:lstStyle/>
                    <a:p>
                      <a:pPr indent="0" lvl="0" marL="0" rtl="0" algn="ctr">
                        <a:spcBef>
                          <a:spcPts val="0"/>
                        </a:spcBef>
                        <a:spcAft>
                          <a:spcPts val="0"/>
                        </a:spcAft>
                        <a:buNone/>
                      </a:pPr>
                      <a:r>
                        <a:rPr lang="en-US">
                          <a:solidFill>
                            <a:schemeClr val="dk1"/>
                          </a:solidFill>
                        </a:rPr>
                        <a:t>&lt;GPS_LONGITUDE&gt;</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-160.5804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is the longitude generated by the GPS receiver in decimal degrees with a resolution of 0.0001 degrees.</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00" name="Google Shape;200;p24"/>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01" name="Google Shape;201;p2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2" name="Google Shape;202;p2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3" name="Google Shape;203;p2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04" name="Google Shape;204;p24"/>
          <p:cNvGraphicFramePr/>
          <p:nvPr/>
        </p:nvGraphicFramePr>
        <p:xfrm>
          <a:off x="228600" y="1086000"/>
          <a:ext cx="3000000" cy="3000000"/>
        </p:xfrm>
        <a:graphic>
          <a:graphicData uri="http://schemas.openxmlformats.org/drawingml/2006/table">
            <a:tbl>
              <a:tblPr>
                <a:noFill/>
                <a:tableStyleId>{5248A033-B59B-4F7F-8831-354D96AE2D3F}</a:tableStyleId>
              </a:tblPr>
              <a:tblGrid>
                <a:gridCol w="624175"/>
                <a:gridCol w="8062625"/>
              </a:tblGrid>
              <a:tr h="422800">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r>
              <a:tr h="435450">
                <a:tc>
                  <a:txBody>
                    <a:bodyPr/>
                    <a:lstStyle/>
                    <a:p>
                      <a:pPr indent="0" lvl="0" marL="0" rtl="0" algn="ctr">
                        <a:spcBef>
                          <a:spcPts val="0"/>
                        </a:spcBef>
                        <a:spcAft>
                          <a:spcPts val="0"/>
                        </a:spcAft>
                        <a:buNone/>
                      </a:pPr>
                      <a:r>
                        <a:rPr lang="en-US"/>
                        <a:t>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Total mass of the CanSat (science payloads and container) shall be 600 grams +/- 10 grams.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CanSat shall fit in a cylindrical envelope of 125 mm diameter x 400 mm length. Tolerances are to be included to facilitate container deployment from the rocket fairing.</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not have any sharp edges to cause it to get stuck in the rocket payload section which is made of cardboard.</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be a fluorescent color; pink, red or orange.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be solid and fully enclose the science payloads. Small holes to allow access to turn on the science payloads is allowed. The end of the container where the payload deploys may be open.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rocket airframe shall not be used to restrain any deployable parts of the CanSat.</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rocket airframe shall not be used as part of the CanSat operations.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parachute shall not be enclosed in the container structure. It shall be external and attached to the container so that it opens immediately when deployed from the rocket.</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23"/>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1357" name="Google Shape;1357;p123"/>
          <p:cNvGraphicFramePr/>
          <p:nvPr/>
        </p:nvGraphicFramePr>
        <p:xfrm>
          <a:off x="220150" y="1151388"/>
          <a:ext cx="3000000" cy="3000000"/>
        </p:xfrm>
        <a:graphic>
          <a:graphicData uri="http://schemas.openxmlformats.org/drawingml/2006/table">
            <a:tbl>
              <a:tblPr>
                <a:noFill/>
                <a:tableStyleId>{5248A033-B59B-4F7F-8831-354D96AE2D3F}</a:tableStyleId>
              </a:tblPr>
              <a:tblGrid>
                <a:gridCol w="2294450"/>
                <a:gridCol w="1644100"/>
                <a:gridCol w="4765150"/>
              </a:tblGrid>
              <a:tr h="454075">
                <a:tc>
                  <a:txBody>
                    <a:bodyPr/>
                    <a:lstStyle/>
                    <a:p>
                      <a:pPr indent="0" lvl="0" marL="0" rtl="0" algn="ctr">
                        <a:spcBef>
                          <a:spcPts val="0"/>
                        </a:spcBef>
                        <a:spcAft>
                          <a:spcPts val="0"/>
                        </a:spcAft>
                        <a:buNone/>
                      </a:pPr>
                      <a:r>
                        <a:rPr lang="en-US"/>
                        <a:t>DATA FORMAT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SAMPLE DATA</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696575">
                <a:tc>
                  <a:txBody>
                    <a:bodyPr/>
                    <a:lstStyle/>
                    <a:p>
                      <a:pPr indent="0" lvl="0" marL="0" rtl="0" algn="ctr">
                        <a:spcBef>
                          <a:spcPts val="0"/>
                        </a:spcBef>
                        <a:spcAft>
                          <a:spcPts val="0"/>
                        </a:spcAft>
                        <a:buNone/>
                      </a:pPr>
                      <a:r>
                        <a:rPr lang="en-US">
                          <a:solidFill>
                            <a:schemeClr val="dk1"/>
                          </a:solidFill>
                        </a:rPr>
                        <a:t>&lt;GPS_ALTITUDE&gt;</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84.2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is the altitude generated by the GPS receiver in meters above mean sea level with a resolution of 0.1 meters.</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6575">
                <a:tc>
                  <a:txBody>
                    <a:bodyPr/>
                    <a:lstStyle/>
                    <a:p>
                      <a:pPr indent="0" lvl="0" marL="0" rtl="0" algn="ctr">
                        <a:spcBef>
                          <a:spcPts val="0"/>
                        </a:spcBef>
                        <a:spcAft>
                          <a:spcPts val="0"/>
                        </a:spcAft>
                        <a:buNone/>
                      </a:pPr>
                      <a:r>
                        <a:rPr lang="en-US">
                          <a:solidFill>
                            <a:schemeClr val="dk1"/>
                          </a:solidFill>
                        </a:rPr>
                        <a:t>&lt;GPS_SATS&gt;</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is the number of GPS satellites being tracked by the GPS receiver. This must be an integer number.</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81550">
                <a:tc>
                  <a:txBody>
                    <a:bodyPr/>
                    <a:lstStyle/>
                    <a:p>
                      <a:pPr indent="0" lvl="0" marL="0" rtl="0" algn="ctr">
                        <a:spcBef>
                          <a:spcPts val="0"/>
                        </a:spcBef>
                        <a:spcAft>
                          <a:spcPts val="0"/>
                        </a:spcAft>
                        <a:buNone/>
                      </a:pPr>
                      <a:r>
                        <a:rPr lang="en-US">
                          <a:solidFill>
                            <a:schemeClr val="dk1"/>
                          </a:solidFill>
                        </a:rPr>
                        <a:t>&lt;SOFTWARE STATE&gt; </a:t>
                      </a:r>
                      <a:endParaRPr>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SP1_RELEASE</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a:solidFill>
                            <a:schemeClr val="dk1"/>
                          </a:solidFill>
                        </a:rPr>
                        <a:t>is the operating state of the software. (e.g., LAUNCH_WAIT, ASCENT, ROCKET_SEPARATION, DESCENT, SP1_RELEASE, SP2_RELEASE, LANDED, etc.)</a:t>
                      </a:r>
                      <a:endParaRPr/>
                    </a:p>
                  </a:txBody>
                  <a:tcPr marT="91425" marB="91425" marR="91425" marL="91425" anchor="ctr">
                    <a:lnT cap="flat" cmpd="sng" w="9525">
                      <a:solidFill>
                        <a:srgbClr val="9E9E9E"/>
                      </a:solidFill>
                      <a:prstDash val="solid"/>
                      <a:round/>
                      <a:headEnd len="sm" w="sm" type="none"/>
                      <a:tailEnd len="sm" w="sm" type="none"/>
                    </a:lnT>
                  </a:tcPr>
                </a:tc>
              </a:tr>
              <a:tr h="696575">
                <a:tc>
                  <a:txBody>
                    <a:bodyPr/>
                    <a:lstStyle/>
                    <a:p>
                      <a:pPr indent="0" lvl="0" marL="0" rtl="0" algn="ctr">
                        <a:spcBef>
                          <a:spcPts val="0"/>
                        </a:spcBef>
                        <a:spcAft>
                          <a:spcPts val="0"/>
                        </a:spcAft>
                        <a:buNone/>
                      </a:pPr>
                      <a:r>
                        <a:rPr lang="en-US">
                          <a:solidFill>
                            <a:schemeClr val="dk1"/>
                          </a:solidFill>
                        </a:rPr>
                        <a:t>&lt;SP1_PACKET_COUNT&gt; </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a:t>1065</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is the count of relayed telemetry packets from Science Payload 1</a:t>
                      </a:r>
                      <a:endParaRPr>
                        <a:solidFill>
                          <a:schemeClr val="dk1"/>
                        </a:solidFill>
                      </a:endParaRPr>
                    </a:p>
                  </a:txBody>
                  <a:tcPr marT="91425" marB="91425" marR="91425" marL="91425" anchor="ctr"/>
                </a:tc>
              </a:tr>
              <a:tr h="696575">
                <a:tc>
                  <a:txBody>
                    <a:bodyPr/>
                    <a:lstStyle/>
                    <a:p>
                      <a:pPr indent="0" lvl="0" marL="0" rtl="0" algn="ctr">
                        <a:spcBef>
                          <a:spcPts val="0"/>
                        </a:spcBef>
                        <a:spcAft>
                          <a:spcPts val="0"/>
                        </a:spcAft>
                        <a:buNone/>
                      </a:pPr>
                      <a:r>
                        <a:rPr lang="en-US">
                          <a:solidFill>
                            <a:schemeClr val="dk1"/>
                          </a:solidFill>
                        </a:rPr>
                        <a:t>&lt;SP2_PACKET_COUNT&gt;</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a:t>1200</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is the count of relayed telemetry packets from Science Payload 2</a:t>
                      </a:r>
                      <a:endParaRPr/>
                    </a:p>
                  </a:txBody>
                  <a:tcPr marT="91425" marB="91425" marR="91425" marL="91425" anchor="ctr"/>
                </a:tc>
              </a:tr>
              <a:tr h="696575">
                <a:tc>
                  <a:txBody>
                    <a:bodyPr/>
                    <a:lstStyle/>
                    <a:p>
                      <a:pPr indent="0" lvl="0" marL="0" rtl="0" algn="ctr">
                        <a:spcBef>
                          <a:spcPts val="0"/>
                        </a:spcBef>
                        <a:spcAft>
                          <a:spcPts val="0"/>
                        </a:spcAft>
                        <a:buNone/>
                      </a:pPr>
                      <a:r>
                        <a:rPr lang="en-US">
                          <a:solidFill>
                            <a:schemeClr val="dk1"/>
                          </a:solidFill>
                        </a:rPr>
                        <a:t>&lt;CMD_ECHO&gt;</a:t>
                      </a:r>
                      <a:endParaRPr>
                        <a:solidFill>
                          <a:schemeClr val="dk1"/>
                        </a:solidFi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CMD1000SIMP101325</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is the fixed text command id and argument of the last received command with no commas. </a:t>
                      </a:r>
                      <a:endParaRPr/>
                    </a:p>
                  </a:txBody>
                  <a:tcPr marT="91425" marB="91425" marR="91425" marL="91425" anchor="ctr"/>
                </a:tc>
              </a:tr>
            </a:tbl>
          </a:graphicData>
        </a:graphic>
      </p:graphicFrame>
      <p:sp>
        <p:nvSpPr>
          <p:cNvPr id="1358" name="Google Shape;1358;p12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59" name="Google Shape;1359;p12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a:solidFill>
                <a:schemeClr val="dk1"/>
              </a:solidFill>
            </a:endParaRPr>
          </a:p>
          <a:p>
            <a:pPr indent="0" lvl="0" marL="0" marR="0" rtl="0" algn="l">
              <a:lnSpc>
                <a:spcPct val="100000"/>
              </a:lnSpc>
              <a:spcBef>
                <a:spcPts val="0"/>
              </a:spcBef>
              <a:spcAft>
                <a:spcPts val="0"/>
              </a:spcAft>
              <a:buClr>
                <a:schemeClr val="dk1"/>
              </a:buClr>
              <a:buSzPts val="1000"/>
              <a:buFont typeface="Arial"/>
              <a:buNone/>
            </a:pPr>
            <a:r>
              <a:t/>
            </a:r>
            <a:endParaRPr sz="1000">
              <a:solidFill>
                <a:schemeClr val="dk1"/>
              </a:solidFill>
            </a:endParaRPr>
          </a:p>
        </p:txBody>
      </p:sp>
      <p:sp>
        <p:nvSpPr>
          <p:cNvPr id="1360" name="Google Shape;1360;p12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Telemetry Format</a:t>
            </a:r>
            <a:endParaRPr/>
          </a:p>
        </p:txBody>
      </p:sp>
      <p:sp>
        <p:nvSpPr>
          <p:cNvPr id="1361" name="Google Shape;1361;p12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24"/>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368" name="Google Shape;1368;p12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69" name="Google Shape;1369;p12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370" name="Google Shape;1370;p12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Telemetry Format</a:t>
            </a:r>
            <a:endParaRPr/>
          </a:p>
        </p:txBody>
      </p:sp>
      <p:sp>
        <p:nvSpPr>
          <p:cNvPr id="1371" name="Google Shape;1371;p124"/>
          <p:cNvSpPr txBox="1"/>
          <p:nvPr/>
        </p:nvSpPr>
        <p:spPr>
          <a:xfrm>
            <a:off x="228600" y="1027200"/>
            <a:ext cx="8672400" cy="37266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1000"/>
              </a:spcBef>
              <a:spcAft>
                <a:spcPts val="0"/>
              </a:spcAft>
              <a:buClr>
                <a:schemeClr val="dk1"/>
              </a:buClr>
              <a:buSzPts val="2000"/>
              <a:buChar char="●"/>
            </a:pPr>
            <a:r>
              <a:rPr b="1" lang="en-US" sz="2000">
                <a:solidFill>
                  <a:schemeClr val="dk1"/>
                </a:solidFill>
              </a:rPr>
              <a:t>Data format</a:t>
            </a:r>
            <a:endParaRPr b="1" sz="2000">
              <a:solidFill>
                <a:schemeClr val="dk1"/>
              </a:solidFill>
            </a:endParaRPr>
          </a:p>
          <a:p>
            <a:pPr indent="0" lvl="0" marL="457200" rtl="0" algn="l">
              <a:lnSpc>
                <a:spcPct val="115000"/>
              </a:lnSpc>
              <a:spcBef>
                <a:spcPts val="1000"/>
              </a:spcBef>
              <a:spcAft>
                <a:spcPts val="0"/>
              </a:spcAft>
              <a:buNone/>
            </a:pPr>
            <a:r>
              <a:rPr lang="en-US" sz="1600">
                <a:solidFill>
                  <a:schemeClr val="dk1"/>
                </a:solidFill>
              </a:rPr>
              <a:t>&lt;TEAM_ID&gt;,&lt;MISSION_TIME&gt;,&lt;PACKET_COUNT&gt;,&lt;PACKET_TYPE&gt;,&lt;MODE&gt;,</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&lt;SP1_RELEASED&gt;,&lt;SP2_RELEASED&gt;, &lt;ALTITUDE&gt;,&lt;TEMP&gt;,</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&lt;VOLTAGE&gt;,&lt;GPS_TIME&gt;,&lt;GPS_LATITUDE&gt;,&lt;GPS_LONGITUDE&gt;,</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&lt;GPS_ALTITUDE&gt;,&lt;GPS_SATS&gt;,&lt;SOFTWARE_STATE&gt;,</a:t>
            </a:r>
            <a:endParaRPr sz="1600">
              <a:solidFill>
                <a:schemeClr val="dk1"/>
              </a:solidFill>
            </a:endParaRPr>
          </a:p>
          <a:p>
            <a:pPr indent="0" lvl="0" marL="457200" rtl="0" algn="l">
              <a:lnSpc>
                <a:spcPct val="115000"/>
              </a:lnSpc>
              <a:spcBef>
                <a:spcPts val="0"/>
              </a:spcBef>
              <a:spcAft>
                <a:spcPts val="0"/>
              </a:spcAft>
              <a:buNone/>
            </a:pPr>
            <a:r>
              <a:rPr lang="en-US" sz="1600">
                <a:solidFill>
                  <a:schemeClr val="dk1"/>
                </a:solidFill>
              </a:rPr>
              <a:t>&lt;SP1_PACKET_COUNT&gt;,&lt;SP2_PACKET_COUNT&gt;,&lt;CMD_ECHO&gt;</a:t>
            </a:r>
            <a:endParaRPr sz="1600">
              <a:solidFill>
                <a:schemeClr val="dk1"/>
              </a:solidFill>
            </a:endParaRPr>
          </a:p>
          <a:p>
            <a:pPr indent="-355600" lvl="0" marL="457200" rtl="0" algn="just">
              <a:lnSpc>
                <a:spcPct val="115000"/>
              </a:lnSpc>
              <a:spcBef>
                <a:spcPts val="1000"/>
              </a:spcBef>
              <a:spcAft>
                <a:spcPts val="0"/>
              </a:spcAft>
              <a:buClr>
                <a:schemeClr val="dk1"/>
              </a:buClr>
              <a:buSzPts val="2000"/>
              <a:buChar char="●"/>
            </a:pPr>
            <a:r>
              <a:rPr b="1" lang="en-US" sz="2000">
                <a:solidFill>
                  <a:schemeClr val="dk1"/>
                </a:solidFill>
              </a:rPr>
              <a:t>Telemetry data file name for the Container:</a:t>
            </a:r>
            <a:endParaRPr b="1" sz="2000">
              <a:solidFill>
                <a:schemeClr val="dk1"/>
              </a:solidFill>
            </a:endParaRPr>
          </a:p>
          <a:p>
            <a:pPr indent="-355600" lvl="1" marL="914400" rtl="0" algn="just">
              <a:lnSpc>
                <a:spcPct val="115000"/>
              </a:lnSpc>
              <a:spcBef>
                <a:spcPts val="1000"/>
              </a:spcBef>
              <a:spcAft>
                <a:spcPts val="0"/>
              </a:spcAft>
              <a:buClr>
                <a:schemeClr val="dk1"/>
              </a:buClr>
              <a:buSzPts val="2000"/>
              <a:buChar char="○"/>
            </a:pPr>
            <a:r>
              <a:rPr lang="en-US" sz="2000">
                <a:solidFill>
                  <a:schemeClr val="dk1"/>
                </a:solidFill>
              </a:rPr>
              <a:t>for Container: Fligth_1231_C.csv</a:t>
            </a:r>
            <a:endParaRPr sz="2000">
              <a:solidFill>
                <a:schemeClr val="dk1"/>
              </a:solidFill>
            </a:endParaRPr>
          </a:p>
          <a:p>
            <a:pPr indent="-355600" lvl="0" marL="457200" rtl="0" algn="just">
              <a:lnSpc>
                <a:spcPct val="115000"/>
              </a:lnSpc>
              <a:spcBef>
                <a:spcPts val="1000"/>
              </a:spcBef>
              <a:spcAft>
                <a:spcPts val="1000"/>
              </a:spcAft>
              <a:buClr>
                <a:schemeClr val="dk1"/>
              </a:buClr>
              <a:buSzPts val="2000"/>
              <a:buChar char="●"/>
            </a:pPr>
            <a:r>
              <a:rPr lang="en-US" sz="2000">
                <a:solidFill>
                  <a:schemeClr val="dk1"/>
                </a:solidFill>
              </a:rPr>
              <a:t>Data from payload shall transmit continuously at 1Hz sample rate</a:t>
            </a:r>
            <a:endParaRPr sz="2000">
              <a:solidFill>
                <a:schemeClr val="dk1"/>
              </a:solidFill>
            </a:endParaRPr>
          </a:p>
        </p:txBody>
      </p:sp>
      <p:sp>
        <p:nvSpPr>
          <p:cNvPr id="1372" name="Google Shape;1372;p12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2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78" name="Google Shape;1378;p12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379" name="Google Shape;1379;p12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Container Command</a:t>
            </a:r>
            <a:r>
              <a:rPr b="1" i="0" lang="en-US" sz="2400" u="none" cap="none" strike="noStrike">
                <a:solidFill>
                  <a:schemeClr val="accent2"/>
                </a:solidFill>
                <a:latin typeface="Arial"/>
                <a:ea typeface="Arial"/>
                <a:cs typeface="Arial"/>
                <a:sym typeface="Arial"/>
              </a:rPr>
              <a:t> Formats</a:t>
            </a:r>
            <a:endParaRPr/>
          </a:p>
        </p:txBody>
      </p:sp>
      <p:sp>
        <p:nvSpPr>
          <p:cNvPr id="1380" name="Google Shape;1380;p12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381" name="Google Shape;1381;p12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382" name="Google Shape;1382;p125"/>
          <p:cNvGraphicFramePr/>
          <p:nvPr/>
        </p:nvGraphicFramePr>
        <p:xfrm>
          <a:off x="228600" y="1032338"/>
          <a:ext cx="3000000" cy="3000000"/>
        </p:xfrm>
        <a:graphic>
          <a:graphicData uri="http://schemas.openxmlformats.org/drawingml/2006/table">
            <a:tbl>
              <a:tblPr>
                <a:noFill/>
                <a:tableStyleId>{5248A033-B59B-4F7F-8831-354D96AE2D3F}</a:tableStyleId>
              </a:tblPr>
              <a:tblGrid>
                <a:gridCol w="1133150"/>
                <a:gridCol w="1435175"/>
                <a:gridCol w="3955725"/>
                <a:gridCol w="2162750"/>
              </a:tblGrid>
              <a:tr h="424475">
                <a:tc>
                  <a:txBody>
                    <a:bodyPr/>
                    <a:lstStyle/>
                    <a:p>
                      <a:pPr indent="0" lvl="0" marL="0" rtl="0" algn="l">
                        <a:spcBef>
                          <a:spcPts val="0"/>
                        </a:spcBef>
                        <a:spcAft>
                          <a:spcPts val="0"/>
                        </a:spcAft>
                        <a:buNone/>
                      </a:pPr>
                      <a:r>
                        <a:rPr lang="en-US"/>
                        <a:t>COMMAND</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t>DESCRIPTION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t>DATA INCLUDED</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t>DATA SAMPLE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877825">
                <a:tc>
                  <a:txBody>
                    <a:bodyPr/>
                    <a:lstStyle/>
                    <a:p>
                      <a:pPr indent="0" lvl="0" marL="0" rtl="0" algn="l">
                        <a:spcBef>
                          <a:spcPts val="0"/>
                        </a:spcBef>
                        <a:spcAft>
                          <a:spcPts val="0"/>
                        </a:spcAft>
                        <a:buNone/>
                      </a:pPr>
                      <a:r>
                        <a:rPr lang="en-US"/>
                        <a:t>CX</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Container Telemetry On/Off Command</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t>&lt;ON_OFF&gt; is the string ‘ON’ to activate the Container telemetry transmissions</a:t>
                      </a:r>
                      <a:endParaRPr/>
                    </a:p>
                    <a:p>
                      <a:pPr indent="0" lvl="0" marL="0" rtl="0" algn="l">
                        <a:spcBef>
                          <a:spcPts val="0"/>
                        </a:spcBef>
                        <a:spcAft>
                          <a:spcPts val="0"/>
                        </a:spcAft>
                        <a:buNone/>
                      </a:pPr>
                      <a:r>
                        <a:rPr lang="en-US"/>
                        <a:t>an</a:t>
                      </a:r>
                      <a:r>
                        <a:rPr lang="en-US"/>
                        <a:t>d</a:t>
                      </a:r>
                      <a:r>
                        <a:rPr lang="en-US"/>
                        <a:t> ‘OFF’ to turn off the transmissions.</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CMD,1231,CX,ON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877825">
                <a:tc>
                  <a:txBody>
                    <a:bodyPr/>
                    <a:lstStyle/>
                    <a:p>
                      <a:pPr indent="0" lvl="0" marL="0" rtl="0" algn="l">
                        <a:spcBef>
                          <a:spcPts val="0"/>
                        </a:spcBef>
                        <a:spcAft>
                          <a:spcPts val="0"/>
                        </a:spcAft>
                        <a:buNone/>
                      </a:pPr>
                      <a:r>
                        <a:rPr lang="en-US"/>
                        <a:t>ST</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Set Time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&lt;UTC_TIME&gt; is UTC time in the format hh:mm:ss where hh is hours, mm is the minutes and ss is the seconds.</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CMD,1231,ST,13:35:59</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104500">
                <a:tc>
                  <a:txBody>
                    <a:bodyPr/>
                    <a:lstStyle/>
                    <a:p>
                      <a:pPr indent="0" lvl="0" marL="0" rtl="0" algn="l">
                        <a:spcBef>
                          <a:spcPts val="0"/>
                        </a:spcBef>
                        <a:spcAft>
                          <a:spcPts val="0"/>
                        </a:spcAft>
                        <a:buNone/>
                      </a:pPr>
                      <a:r>
                        <a:rPr lang="en-US"/>
                        <a:t>SIM</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Simulation Mode Control Command</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&lt;MODE&gt; is the string ‘ENABLE’ to enable the simulation mode, ‘ACTIVATE’ to activate the simulation mode, or ‘DISABLE’ which both disables and deactivates the simulation mode.</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CMD,1231,SIM,ENABLE</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877825">
                <a:tc>
                  <a:txBody>
                    <a:bodyPr/>
                    <a:lstStyle/>
                    <a:p>
                      <a:pPr indent="0" lvl="0" marL="0" rtl="0" algn="l">
                        <a:spcBef>
                          <a:spcPts val="0"/>
                        </a:spcBef>
                        <a:spcAft>
                          <a:spcPts val="0"/>
                        </a:spcAft>
                        <a:buNone/>
                      </a:pPr>
                      <a:r>
                        <a:rPr lang="en-US"/>
                        <a:t>PX</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Science Payload Transmission On/Off</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&lt;ON_OFF&gt; is the string ‘ON’ to activate the Science Payload transmissions and ‘OFF’ to turn off the transmissions</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CMD,1000,SP1X,ON</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877825">
                <a:tc>
                  <a:txBody>
                    <a:bodyPr/>
                    <a:lstStyle/>
                    <a:p>
                      <a:pPr indent="0" lvl="0" marL="0" rtl="0" algn="l">
                        <a:spcBef>
                          <a:spcPts val="0"/>
                        </a:spcBef>
                        <a:spcAft>
                          <a:spcPts val="0"/>
                        </a:spcAft>
                        <a:buNone/>
                      </a:pPr>
                      <a:r>
                        <a:rPr lang="en-US"/>
                        <a:t>SIMP</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Simulated Pressure Data </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&lt;PRESSURE&gt; is the simulated atmospheric pressure data in units of pascals with a resolution of one Pascal.</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CMD,1000,SIMP,101325</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2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88" name="Google Shape;1388;p12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89" name="Google Shape;1389;p12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a:t>
            </a:r>
            <a:r>
              <a:rPr b="1" i="0" lang="en-US" sz="2400" u="none" cap="none" strike="noStrike">
                <a:solidFill>
                  <a:schemeClr val="accent2"/>
                </a:solidFill>
                <a:latin typeface="Arial"/>
                <a:ea typeface="Arial"/>
                <a:cs typeface="Arial"/>
                <a:sym typeface="Arial"/>
              </a:rPr>
              <a:t>CDH Overview</a:t>
            </a:r>
            <a:endParaRPr/>
          </a:p>
        </p:txBody>
      </p:sp>
      <p:sp>
        <p:nvSpPr>
          <p:cNvPr id="1390" name="Google Shape;1390;p12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a:t>
            </a:r>
            <a:r>
              <a:rPr lang="en-US" sz="1000">
                <a:solidFill>
                  <a:schemeClr val="dk1"/>
                </a:solidFill>
              </a:rPr>
              <a:t>: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391" name="Google Shape;1391;p12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392" name="Google Shape;1392;p126"/>
          <p:cNvPicPr preferRelativeResize="0"/>
          <p:nvPr/>
        </p:nvPicPr>
        <p:blipFill>
          <a:blip r:embed="rId3">
            <a:alphaModFix/>
          </a:blip>
          <a:stretch>
            <a:fillRect/>
          </a:stretch>
        </p:blipFill>
        <p:spPr>
          <a:xfrm>
            <a:off x="6574234" y="3026023"/>
            <a:ext cx="1899940" cy="2993250"/>
          </a:xfrm>
          <a:prstGeom prst="rect">
            <a:avLst/>
          </a:prstGeom>
          <a:noFill/>
          <a:ln>
            <a:noFill/>
          </a:ln>
        </p:spPr>
      </p:pic>
      <p:sp>
        <p:nvSpPr>
          <p:cNvPr id="1393" name="Google Shape;1393;p126"/>
          <p:cNvSpPr txBox="1"/>
          <p:nvPr/>
        </p:nvSpPr>
        <p:spPr>
          <a:xfrm>
            <a:off x="1643800" y="4976025"/>
            <a:ext cx="4487100" cy="1048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US" sz="1700">
                <a:solidFill>
                  <a:schemeClr val="dk1"/>
                </a:solidFill>
              </a:rPr>
              <a:t>XBee³:</a:t>
            </a:r>
            <a:r>
              <a:rPr lang="en-US" sz="1700">
                <a:solidFill>
                  <a:schemeClr val="dk1"/>
                </a:solidFill>
              </a:rPr>
              <a:t> An</a:t>
            </a:r>
            <a:r>
              <a:rPr i="1" lang="en-US" sz="1700">
                <a:solidFill>
                  <a:schemeClr val="dk1"/>
                </a:solidFill>
              </a:rPr>
              <a:t> XBee³ module</a:t>
            </a:r>
            <a:r>
              <a:rPr lang="en-US" sz="1700">
                <a:solidFill>
                  <a:schemeClr val="dk1"/>
                </a:solidFill>
              </a:rPr>
              <a:t> is used to transmit data to the payloads and to the ground station.</a:t>
            </a:r>
            <a:endParaRPr sz="1500"/>
          </a:p>
        </p:txBody>
      </p:sp>
      <p:pic>
        <p:nvPicPr>
          <p:cNvPr id="1394" name="Google Shape;1394;p126"/>
          <p:cNvPicPr preferRelativeResize="0"/>
          <p:nvPr/>
        </p:nvPicPr>
        <p:blipFill>
          <a:blip r:embed="rId4">
            <a:alphaModFix/>
          </a:blip>
          <a:stretch>
            <a:fillRect/>
          </a:stretch>
        </p:blipFill>
        <p:spPr>
          <a:xfrm>
            <a:off x="228600" y="1154200"/>
            <a:ext cx="3657600" cy="2743163"/>
          </a:xfrm>
          <a:prstGeom prst="rect">
            <a:avLst/>
          </a:prstGeom>
          <a:noFill/>
          <a:ln>
            <a:noFill/>
          </a:ln>
        </p:spPr>
      </p:pic>
      <p:sp>
        <p:nvSpPr>
          <p:cNvPr id="1395" name="Google Shape;1395;p126"/>
          <p:cNvSpPr/>
          <p:nvPr/>
        </p:nvSpPr>
        <p:spPr>
          <a:xfrm rot="996546">
            <a:off x="3412268" y="3666202"/>
            <a:ext cx="2319475" cy="402546"/>
          </a:xfrm>
          <a:prstGeom prst="rightArrow">
            <a:avLst>
              <a:gd fmla="val 50000" name="adj1"/>
              <a:gd fmla="val 112686" name="adj2"/>
            </a:avLst>
          </a:prstGeom>
          <a:solidFill>
            <a:srgbClr val="A4C2F4"/>
          </a:solidFill>
          <a:ln cap="flat" cmpd="sng" w="9525">
            <a:solidFill>
              <a:srgbClr val="6FA8DC"/>
            </a:solidFill>
            <a:prstDash val="solid"/>
            <a:round/>
            <a:headEnd len="sm" w="sm" type="none"/>
            <a:tailEnd len="sm" w="sm" type="none"/>
          </a:ln>
          <a:effectLst>
            <a:outerShdw blurRad="57150" rotWithShape="0" algn="bl" dir="5400000" dist="19050">
              <a:srgbClr val="99CC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26"/>
          <p:cNvSpPr txBox="1"/>
          <p:nvPr/>
        </p:nvSpPr>
        <p:spPr>
          <a:xfrm>
            <a:off x="4123500" y="1667025"/>
            <a:ext cx="4487100" cy="1048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1700">
                <a:solidFill>
                  <a:schemeClr val="dk1"/>
                </a:solidFill>
              </a:rPr>
              <a:t>Arduino nano</a:t>
            </a:r>
            <a:r>
              <a:rPr lang="en-US" sz="1700">
                <a:solidFill>
                  <a:schemeClr val="dk1"/>
                </a:solidFill>
              </a:rPr>
              <a:t> A</a:t>
            </a:r>
            <a:r>
              <a:rPr i="1" lang="en-US" sz="1700">
                <a:solidFill>
                  <a:schemeClr val="dk1"/>
                </a:solidFill>
              </a:rPr>
              <a:t> Arduino nano</a:t>
            </a:r>
            <a:r>
              <a:rPr lang="en-US" sz="1700">
                <a:solidFill>
                  <a:schemeClr val="dk1"/>
                </a:solidFill>
              </a:rPr>
              <a:t>,</a:t>
            </a:r>
            <a:r>
              <a:rPr lang="en-US" sz="1700">
                <a:solidFill>
                  <a:schemeClr val="dk1"/>
                </a:solidFill>
              </a:rPr>
              <a:t> is used to get data from sensors and transmit it from the XBee³ to the container.</a:t>
            </a:r>
            <a:endParaRPr sz="17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2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02" name="Google Shape;1402;p12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03" name="Google Shape;1403;p12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a:t>
            </a:r>
            <a:r>
              <a:rPr b="1" i="0" lang="en-US" sz="2400" u="none" cap="none" strike="noStrike">
                <a:solidFill>
                  <a:schemeClr val="accent2"/>
                </a:solidFill>
                <a:latin typeface="Arial"/>
                <a:ea typeface="Arial"/>
                <a:cs typeface="Arial"/>
                <a:sym typeface="Arial"/>
              </a:rPr>
              <a:t>CDH Requirements</a:t>
            </a:r>
            <a:endParaRPr/>
          </a:p>
        </p:txBody>
      </p:sp>
      <p:sp>
        <p:nvSpPr>
          <p:cNvPr id="1404" name="Google Shape;1404;p12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graphicFrame>
        <p:nvGraphicFramePr>
          <p:cNvPr id="1405" name="Google Shape;1405;p127"/>
          <p:cNvGraphicFramePr/>
          <p:nvPr/>
        </p:nvGraphicFramePr>
        <p:xfrm>
          <a:off x="235100" y="1018813"/>
          <a:ext cx="3000000" cy="3000000"/>
        </p:xfrm>
        <a:graphic>
          <a:graphicData uri="http://schemas.openxmlformats.org/drawingml/2006/table">
            <a:tbl>
              <a:tblPr>
                <a:noFill/>
                <a:tableStyleId>{5248A033-B59B-4F7F-8831-354D96AE2D3F}</a:tableStyleId>
              </a:tblPr>
              <a:tblGrid>
                <a:gridCol w="441575"/>
                <a:gridCol w="5919775"/>
                <a:gridCol w="1225475"/>
                <a:gridCol w="1086950"/>
              </a:tblGrid>
              <a:tr h="457050">
                <a:tc>
                  <a:txBody>
                    <a:bodyPr/>
                    <a:lstStyle/>
                    <a:p>
                      <a:pPr indent="0" lvl="0" marL="0" rtl="0" algn="l">
                        <a:spcBef>
                          <a:spcPts val="0"/>
                        </a:spcBef>
                        <a:spcAft>
                          <a:spcPts val="0"/>
                        </a:spcAft>
                        <a:buNone/>
                      </a:pPr>
                      <a:r>
                        <a:rPr lang="en-US"/>
                        <a:t>ID</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t>DESCRIPTION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t>RATIONALE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t>PRIORITY</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977525">
                <a:tc>
                  <a:txBody>
                    <a:bodyPr/>
                    <a:lstStyle/>
                    <a:p>
                      <a:pPr indent="0" lvl="0" marL="0" rtl="0" algn="l">
                        <a:spcBef>
                          <a:spcPts val="0"/>
                        </a:spcBef>
                        <a:spcAft>
                          <a:spcPts val="0"/>
                        </a:spcAft>
                        <a:buNone/>
                      </a:pPr>
                      <a:r>
                        <a:rPr lang="en-US"/>
                        <a:t>19</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XBEE radios shall be used for telemetry. 2.4 GHz Series radios are allowed. 900 MHz XBEE radios are also allowed.</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83625">
                <a:tc>
                  <a:txBody>
                    <a:bodyPr/>
                    <a:lstStyle/>
                    <a:p>
                      <a:pPr indent="0" lvl="0" marL="0" rtl="0" algn="l">
                        <a:spcBef>
                          <a:spcPts val="0"/>
                        </a:spcBef>
                        <a:spcAft>
                          <a:spcPts val="0"/>
                        </a:spcAft>
                        <a:buNone/>
                      </a:pPr>
                      <a:r>
                        <a:rPr lang="en-US"/>
                        <a:t>20</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XBEE radios shall have their NETID/PANID set to their team number.</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83625">
                <a:tc>
                  <a:txBody>
                    <a:bodyPr/>
                    <a:lstStyle/>
                    <a:p>
                      <a:pPr indent="0" lvl="0" marL="0" rtl="0" algn="l">
                        <a:spcBef>
                          <a:spcPts val="0"/>
                        </a:spcBef>
                        <a:spcAft>
                          <a:spcPts val="0"/>
                        </a:spcAft>
                        <a:buNone/>
                      </a:pPr>
                      <a:r>
                        <a:rPr lang="en-US"/>
                        <a:t>21</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XBEE radios shall not use broadcast mode.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977525">
                <a:tc>
                  <a:txBody>
                    <a:bodyPr/>
                    <a:lstStyle/>
                    <a:p>
                      <a:pPr indent="0" lvl="0" marL="0" rtl="0" algn="l">
                        <a:spcBef>
                          <a:spcPts val="0"/>
                        </a:spcBef>
                        <a:spcAft>
                          <a:spcPts val="0"/>
                        </a:spcAft>
                        <a:buNone/>
                      </a:pPr>
                      <a:r>
                        <a:rPr lang="en-US"/>
                        <a:t>22</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The science payload shall descend spinning passively like a maple seed with no propulsion.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83625">
                <a:tc>
                  <a:txBody>
                    <a:bodyPr/>
                    <a:lstStyle/>
                    <a:p>
                      <a:pPr indent="0" lvl="0" marL="0" rtl="0" algn="l">
                        <a:spcBef>
                          <a:spcPts val="0"/>
                        </a:spcBef>
                        <a:spcAft>
                          <a:spcPts val="0"/>
                        </a:spcAft>
                        <a:buNone/>
                      </a:pPr>
                      <a:r>
                        <a:rPr lang="en-US"/>
                        <a:t>23</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The science payload shall have a maximum descent rate of 20 m/s.</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83625">
                <a:tc>
                  <a:txBody>
                    <a:bodyPr/>
                    <a:lstStyle/>
                    <a:p>
                      <a:pPr indent="0" lvl="0" marL="0" rtl="0" algn="l">
                        <a:spcBef>
                          <a:spcPts val="0"/>
                        </a:spcBef>
                        <a:spcAft>
                          <a:spcPts val="0"/>
                        </a:spcAft>
                        <a:buNone/>
                      </a:pPr>
                      <a:r>
                        <a:rPr lang="en-US"/>
                        <a:t>24</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The wing of the science payload shall be colored fluorescent orange, pink or green.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2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11" name="Google Shape;1411;p12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12" name="Google Shape;1412;p12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a:t>
            </a:r>
            <a:r>
              <a:rPr b="1" i="0" lang="en-US" sz="2400" u="none" cap="none" strike="noStrike">
                <a:solidFill>
                  <a:schemeClr val="accent2"/>
                </a:solidFill>
                <a:latin typeface="Arial"/>
                <a:ea typeface="Arial"/>
                <a:cs typeface="Arial"/>
                <a:sym typeface="Arial"/>
              </a:rPr>
              <a:t>CDH Requirements</a:t>
            </a:r>
            <a:endParaRPr/>
          </a:p>
        </p:txBody>
      </p:sp>
      <p:sp>
        <p:nvSpPr>
          <p:cNvPr id="1413" name="Google Shape;1413;p12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graphicFrame>
        <p:nvGraphicFramePr>
          <p:cNvPr id="1414" name="Google Shape;1414;p128"/>
          <p:cNvGraphicFramePr/>
          <p:nvPr/>
        </p:nvGraphicFramePr>
        <p:xfrm>
          <a:off x="235100" y="1018788"/>
          <a:ext cx="3000000" cy="3000000"/>
        </p:xfrm>
        <a:graphic>
          <a:graphicData uri="http://schemas.openxmlformats.org/drawingml/2006/table">
            <a:tbl>
              <a:tblPr>
                <a:noFill/>
                <a:tableStyleId>{5248A033-B59B-4F7F-8831-354D96AE2D3F}</a:tableStyleId>
              </a:tblPr>
              <a:tblGrid>
                <a:gridCol w="441575"/>
                <a:gridCol w="5901900"/>
                <a:gridCol w="1260150"/>
                <a:gridCol w="1070150"/>
              </a:tblGrid>
              <a:tr h="452525">
                <a:tc>
                  <a:txBody>
                    <a:bodyPr/>
                    <a:lstStyle/>
                    <a:p>
                      <a:pPr indent="0" lvl="0" marL="0" rtl="0" algn="l">
                        <a:spcBef>
                          <a:spcPts val="0"/>
                        </a:spcBef>
                        <a:spcAft>
                          <a:spcPts val="0"/>
                        </a:spcAft>
                        <a:buNone/>
                      </a:pPr>
                      <a:r>
                        <a:rPr lang="en-US"/>
                        <a:t>ID</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t>DESCRIPTION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t>RATIONALE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US"/>
                        <a:t>PRIORITY</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724400">
                <a:tc>
                  <a:txBody>
                    <a:bodyPr/>
                    <a:lstStyle/>
                    <a:p>
                      <a:pPr indent="0" lvl="0" marL="0" rtl="0" algn="l">
                        <a:spcBef>
                          <a:spcPts val="0"/>
                        </a:spcBef>
                        <a:spcAft>
                          <a:spcPts val="0"/>
                        </a:spcAft>
                        <a:buNone/>
                      </a:pPr>
                      <a:r>
                        <a:rPr lang="en-US"/>
                        <a:t>25</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The science payload shall measure altitude using an air pressure sensor.</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24400">
                <a:tc>
                  <a:txBody>
                    <a:bodyPr/>
                    <a:lstStyle/>
                    <a:p>
                      <a:pPr indent="0" lvl="0" marL="0" rtl="0" algn="l">
                        <a:spcBef>
                          <a:spcPts val="0"/>
                        </a:spcBef>
                        <a:spcAft>
                          <a:spcPts val="0"/>
                        </a:spcAft>
                        <a:buNone/>
                      </a:pPr>
                      <a:r>
                        <a:rPr lang="en-US"/>
                        <a:t>26</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The science payload shall measure air temperature.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24400">
                <a:tc>
                  <a:txBody>
                    <a:bodyPr/>
                    <a:lstStyle/>
                    <a:p>
                      <a:pPr indent="0" lvl="0" marL="0" rtl="0" algn="l">
                        <a:spcBef>
                          <a:spcPts val="0"/>
                        </a:spcBef>
                        <a:spcAft>
                          <a:spcPts val="0"/>
                        </a:spcAft>
                        <a:buNone/>
                      </a:pPr>
                      <a:r>
                        <a:rPr lang="en-US"/>
                        <a:t>27</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The science payload shall measure rotation rate as it descends.</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24400">
                <a:tc>
                  <a:txBody>
                    <a:bodyPr/>
                    <a:lstStyle/>
                    <a:p>
                      <a:pPr indent="0" lvl="0" marL="0" rtl="0" algn="l">
                        <a:spcBef>
                          <a:spcPts val="0"/>
                        </a:spcBef>
                        <a:spcAft>
                          <a:spcPts val="0"/>
                        </a:spcAft>
                        <a:buNone/>
                      </a:pPr>
                      <a:r>
                        <a:rPr lang="en-US"/>
                        <a:t>28</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The science payload shall transmit all sensor data once per second.</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24400">
                <a:tc>
                  <a:txBody>
                    <a:bodyPr/>
                    <a:lstStyle/>
                    <a:p>
                      <a:pPr indent="0" lvl="0" marL="0" rtl="0" algn="l">
                        <a:spcBef>
                          <a:spcPts val="0"/>
                        </a:spcBef>
                        <a:spcAft>
                          <a:spcPts val="0"/>
                        </a:spcAft>
                        <a:buNone/>
                      </a:pPr>
                      <a:r>
                        <a:rPr lang="en-US"/>
                        <a:t>29</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The science payload telemetry shall be transmitted to the container only.</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081175">
                <a:tc>
                  <a:txBody>
                    <a:bodyPr/>
                    <a:lstStyle/>
                    <a:p>
                      <a:pPr indent="0" lvl="0" marL="0" rtl="0" algn="l">
                        <a:spcBef>
                          <a:spcPts val="0"/>
                        </a:spcBef>
                        <a:spcAft>
                          <a:spcPts val="0"/>
                        </a:spcAft>
                        <a:buNone/>
                      </a:pPr>
                      <a:r>
                        <a:rPr lang="en-US"/>
                        <a:t>30</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t>The science payload shall have their NETID/PANID set to their team number plus five. If team number is 1000, sensor payload NETID is 1005.</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CReq</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High</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2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20" name="Google Shape;1420;p12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21" name="Google Shape;1421;p12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422" name="Google Shape;1422;p129"/>
          <p:cNvSpPr txBox="1"/>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solidFill>
                  <a:srgbClr val="333399"/>
                </a:solidFill>
              </a:rPr>
              <a:t>Payload Processor &amp; Memory Selection</a:t>
            </a:r>
            <a:endParaRPr b="1" sz="2400">
              <a:solidFill>
                <a:srgbClr val="333399"/>
              </a:solidFill>
            </a:endParaRPr>
          </a:p>
        </p:txBody>
      </p:sp>
      <p:sp>
        <p:nvSpPr>
          <p:cNvPr id="1423" name="Google Shape;1423;p129"/>
          <p:cNvSpPr/>
          <p:nvPr/>
        </p:nvSpPr>
        <p:spPr>
          <a:xfrm>
            <a:off x="8610600" y="60434"/>
            <a:ext cx="457200" cy="457200"/>
          </a:xfrm>
          <a:prstGeom prst="star5">
            <a:avLst>
              <a:gd fmla="val 19098" name="adj"/>
              <a:gd fmla="val 105146" name="hf"/>
              <a:gd fmla="val 110557" name="vf"/>
            </a:avLst>
          </a:prstGeom>
          <a:solidFill>
            <a:srgbClr val="BBE0E3"/>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aphicFrame>
        <p:nvGraphicFramePr>
          <p:cNvPr id="1424" name="Google Shape;1424;p129"/>
          <p:cNvGraphicFramePr/>
          <p:nvPr/>
        </p:nvGraphicFramePr>
        <p:xfrm>
          <a:off x="202125" y="1122750"/>
          <a:ext cx="3000000" cy="3000000"/>
        </p:xfrm>
        <a:graphic>
          <a:graphicData uri="http://schemas.openxmlformats.org/drawingml/2006/table">
            <a:tbl>
              <a:tblPr>
                <a:noFill/>
                <a:tableStyleId>{5248A033-B59B-4F7F-8831-354D96AE2D3F}</a:tableStyleId>
              </a:tblPr>
              <a:tblGrid>
                <a:gridCol w="1003175"/>
                <a:gridCol w="771575"/>
                <a:gridCol w="1457625"/>
                <a:gridCol w="1359850"/>
                <a:gridCol w="1472675"/>
                <a:gridCol w="1566150"/>
                <a:gridCol w="1118200"/>
              </a:tblGrid>
              <a:tr h="381000">
                <a:tc>
                  <a:txBody>
                    <a:bodyPr/>
                    <a:lstStyle/>
                    <a:p>
                      <a:pPr indent="0" lvl="0" marL="0" marR="0" rtl="0" algn="l">
                        <a:lnSpc>
                          <a:spcPct val="100000"/>
                        </a:lnSpc>
                        <a:spcBef>
                          <a:spcPts val="0"/>
                        </a:spcBef>
                        <a:spcAft>
                          <a:spcPts val="0"/>
                        </a:spcAft>
                        <a:buNone/>
                      </a:pPr>
                      <a:r>
                        <a:rPr lang="en-US"/>
                        <a:t>MODEL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US"/>
                        <a:t>BOOT TIME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US"/>
                        <a:t>PROCESSOR SPEED</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US"/>
                        <a:t>I/O PINS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US"/>
                        <a:t>INTERFACES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US"/>
                        <a:t>MEMORY STORAGE REQUIRED</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lang="en-US"/>
                        <a:t>SUPPLY VOLTAGE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96200">
                <a:tc>
                  <a:txBody>
                    <a:bodyPr/>
                    <a:lstStyle/>
                    <a:p>
                      <a:pPr indent="0" lvl="0" marL="0" rtl="0" algn="l">
                        <a:spcBef>
                          <a:spcPts val="0"/>
                        </a:spcBef>
                        <a:spcAft>
                          <a:spcPts val="0"/>
                        </a:spcAft>
                        <a:buNone/>
                      </a:pPr>
                      <a:r>
                        <a:rPr lang="en-US"/>
                        <a:t>Arduino Nano</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4.84 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16 MHz</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Analog In[8] </a:t>
                      </a:r>
                      <a:endParaRPr/>
                    </a:p>
                    <a:p>
                      <a:pPr indent="0" lvl="0" marL="0" rtl="0" algn="l">
                        <a:spcBef>
                          <a:spcPts val="0"/>
                        </a:spcBef>
                        <a:spcAft>
                          <a:spcPts val="0"/>
                        </a:spcAft>
                        <a:buNone/>
                      </a:pPr>
                      <a:r>
                        <a:rPr lang="en-US"/>
                        <a:t>PWM [6] </a:t>
                      </a:r>
                      <a:endParaRPr/>
                    </a:p>
                    <a:p>
                      <a:pPr indent="0" lvl="0" marL="0" rtl="0" algn="l">
                        <a:spcBef>
                          <a:spcPts val="0"/>
                        </a:spcBef>
                        <a:spcAft>
                          <a:spcPts val="0"/>
                        </a:spcAft>
                        <a:buNone/>
                      </a:pPr>
                      <a:r>
                        <a:rPr lang="en-US"/>
                        <a:t>Digital[62]</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I2C [1] </a:t>
                      </a:r>
                      <a:endParaRPr/>
                    </a:p>
                    <a:p>
                      <a:pPr indent="0" lvl="0" marL="0" rtl="0" algn="l">
                        <a:spcBef>
                          <a:spcPts val="0"/>
                        </a:spcBef>
                        <a:spcAft>
                          <a:spcPts val="0"/>
                        </a:spcAft>
                        <a:buNone/>
                      </a:pPr>
                      <a:r>
                        <a:rPr lang="en-US"/>
                        <a:t>SPI [1]</a:t>
                      </a:r>
                      <a:endParaRPr/>
                    </a:p>
                    <a:p>
                      <a:pPr indent="0" lvl="0" marL="0" rtl="0" algn="l">
                        <a:spcBef>
                          <a:spcPts val="0"/>
                        </a:spcBef>
                        <a:spcAft>
                          <a:spcPts val="0"/>
                        </a:spcAft>
                        <a:buNone/>
                      </a:pPr>
                      <a:r>
                        <a:rPr lang="en-US"/>
                        <a:t>UART [1]</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Flash-32 KB</a:t>
                      </a:r>
                      <a:endParaRPr/>
                    </a:p>
                    <a:p>
                      <a:pPr indent="0" lvl="0" marL="0" rtl="0" algn="l">
                        <a:spcBef>
                          <a:spcPts val="0"/>
                        </a:spcBef>
                        <a:spcAft>
                          <a:spcPts val="0"/>
                        </a:spcAft>
                        <a:buNone/>
                      </a:pPr>
                      <a:r>
                        <a:rPr lang="en-US"/>
                        <a:t>SRAM-2 KB</a:t>
                      </a:r>
                      <a:endParaRPr/>
                    </a:p>
                    <a:p>
                      <a:pPr indent="0" lvl="0" marL="0" rtl="0" algn="l">
                        <a:spcBef>
                          <a:spcPts val="0"/>
                        </a:spcBef>
                        <a:spcAft>
                          <a:spcPts val="0"/>
                        </a:spcAft>
                        <a:buNone/>
                      </a:pPr>
                      <a:r>
                        <a:rPr lang="en-US"/>
                        <a:t>EEPROM-1 KB</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5V-9V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pic>
        <p:nvPicPr>
          <p:cNvPr id="1425" name="Google Shape;1425;p129"/>
          <p:cNvPicPr preferRelativeResize="0"/>
          <p:nvPr/>
        </p:nvPicPr>
        <p:blipFill>
          <a:blip r:embed="rId3">
            <a:alphaModFix/>
          </a:blip>
          <a:stretch>
            <a:fillRect/>
          </a:stretch>
        </p:blipFill>
        <p:spPr>
          <a:xfrm>
            <a:off x="5605387" y="3171600"/>
            <a:ext cx="3345976" cy="2509451"/>
          </a:xfrm>
          <a:prstGeom prst="rect">
            <a:avLst/>
          </a:prstGeom>
          <a:noFill/>
          <a:ln>
            <a:noFill/>
          </a:ln>
        </p:spPr>
      </p:pic>
      <p:sp>
        <p:nvSpPr>
          <p:cNvPr id="1426" name="Google Shape;1426;p129"/>
          <p:cNvSpPr txBox="1"/>
          <p:nvPr/>
        </p:nvSpPr>
        <p:spPr>
          <a:xfrm>
            <a:off x="228600" y="3171600"/>
            <a:ext cx="4487100" cy="74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1700">
                <a:solidFill>
                  <a:schemeClr val="dk1"/>
                </a:solidFill>
              </a:rPr>
              <a:t>Arduino nano</a:t>
            </a:r>
            <a:r>
              <a:rPr lang="en-US" sz="1700">
                <a:solidFill>
                  <a:schemeClr val="dk1"/>
                </a:solidFill>
              </a:rPr>
              <a:t> onboard memory it seem to be enough for the mission</a:t>
            </a:r>
            <a:r>
              <a:rPr lang="en-US" sz="1700">
                <a:solidFill>
                  <a:schemeClr val="dk1"/>
                </a:solidFill>
              </a:rPr>
              <a:t>.</a:t>
            </a:r>
            <a:endParaRPr sz="17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3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32" name="Google Shape;1432;p13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33" name="Google Shape;1433;p13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Antenna Selection</a:t>
            </a:r>
            <a:endParaRPr/>
          </a:p>
        </p:txBody>
      </p:sp>
      <p:sp>
        <p:nvSpPr>
          <p:cNvPr id="1434" name="Google Shape;1434;p13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435" name="Google Shape;1435;p13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436" name="Google Shape;1436;p130"/>
          <p:cNvGraphicFramePr/>
          <p:nvPr/>
        </p:nvGraphicFramePr>
        <p:xfrm>
          <a:off x="172150" y="1227363"/>
          <a:ext cx="3000000" cy="3000000"/>
        </p:xfrm>
        <a:graphic>
          <a:graphicData uri="http://schemas.openxmlformats.org/drawingml/2006/table">
            <a:tbl>
              <a:tblPr>
                <a:noFill/>
                <a:tableStyleId>{5248A033-B59B-4F7F-8831-354D96AE2D3F}</a:tableStyleId>
              </a:tblPr>
              <a:tblGrid>
                <a:gridCol w="1736625"/>
                <a:gridCol w="1551700"/>
                <a:gridCol w="1477200"/>
                <a:gridCol w="1630000"/>
                <a:gridCol w="714775"/>
                <a:gridCol w="1629475"/>
              </a:tblGrid>
              <a:tr h="381000">
                <a:tc>
                  <a:txBody>
                    <a:bodyPr/>
                    <a:lstStyle/>
                    <a:p>
                      <a:pPr indent="0" lvl="0" marL="0" marR="0" rtl="0" algn="ctr">
                        <a:lnSpc>
                          <a:spcPct val="100000"/>
                        </a:lnSpc>
                        <a:spcBef>
                          <a:spcPts val="0"/>
                        </a:spcBef>
                        <a:spcAft>
                          <a:spcPts val="0"/>
                        </a:spcAft>
                        <a:buNone/>
                      </a:pPr>
                      <a:r>
                        <a:rPr lang="en-US"/>
                        <a:t>MODEL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CONNECTION TYPE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FREQUENCY</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DIRECTION</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GAIN</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BEAM WIDTH HORIZONTAL/VERTICAL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96200">
                <a:tc>
                  <a:txBody>
                    <a:bodyPr/>
                    <a:lstStyle/>
                    <a:p>
                      <a:pPr indent="0" lvl="0" marL="0" rtl="0" algn="ctr">
                        <a:lnSpc>
                          <a:spcPct val="115000"/>
                        </a:lnSpc>
                        <a:spcBef>
                          <a:spcPts val="0"/>
                        </a:spcBef>
                        <a:spcAft>
                          <a:spcPts val="0"/>
                        </a:spcAft>
                        <a:buNone/>
                      </a:pPr>
                      <a:r>
                        <a:rPr lang="en-US"/>
                        <a:t>Antenna of XBee³  module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2.4 GHz</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Omnidirectional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2dBi</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360°/32°</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pic>
        <p:nvPicPr>
          <p:cNvPr id="1437" name="Google Shape;1437;p130"/>
          <p:cNvPicPr preferRelativeResize="0"/>
          <p:nvPr/>
        </p:nvPicPr>
        <p:blipFill>
          <a:blip r:embed="rId3">
            <a:alphaModFix/>
          </a:blip>
          <a:stretch>
            <a:fillRect/>
          </a:stretch>
        </p:blipFill>
        <p:spPr>
          <a:xfrm>
            <a:off x="2316927" y="3322414"/>
            <a:ext cx="4510150" cy="25492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3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43" name="Google Shape;1443;p13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44" name="Google Shape;1444;p13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Radio Configuration</a:t>
            </a:r>
            <a:endParaRPr/>
          </a:p>
        </p:txBody>
      </p:sp>
      <p:sp>
        <p:nvSpPr>
          <p:cNvPr id="1445" name="Google Shape;1445;p131"/>
          <p:cNvSpPr txBox="1"/>
          <p:nvPr>
            <p:ph idx="1" type="body"/>
          </p:nvPr>
        </p:nvSpPr>
        <p:spPr>
          <a:xfrm>
            <a:off x="228600" y="1066800"/>
            <a:ext cx="8686800" cy="4221000"/>
          </a:xfrm>
          <a:prstGeom prst="rect">
            <a:avLst/>
          </a:prstGeom>
          <a:noFill/>
          <a:ln>
            <a:noFill/>
          </a:ln>
        </p:spPr>
        <p:txBody>
          <a:bodyPr anchorCtr="0" anchor="t" bIns="45700" lIns="91425" spcFirstLastPara="1" rIns="91425" wrap="square" tIns="45700">
            <a:noAutofit/>
          </a:bodyPr>
          <a:lstStyle/>
          <a:p>
            <a:pPr indent="-355600" lvl="0" marL="457200" rtl="0" algn="just">
              <a:spcBef>
                <a:spcPts val="0"/>
              </a:spcBef>
              <a:spcAft>
                <a:spcPts val="0"/>
              </a:spcAft>
              <a:buSzPts val="2000"/>
              <a:buChar char="•"/>
            </a:pPr>
            <a:r>
              <a:rPr lang="en-US" sz="2000"/>
              <a:t>XBEE radio selection: XBee³</a:t>
            </a:r>
            <a:endParaRPr sz="2700"/>
          </a:p>
          <a:p>
            <a:pPr indent="-355600" lvl="0" marL="457200" rtl="0" algn="just">
              <a:spcBef>
                <a:spcPts val="400"/>
              </a:spcBef>
              <a:spcAft>
                <a:spcPts val="0"/>
              </a:spcAft>
              <a:buSzPts val="2000"/>
              <a:buChar char="•"/>
            </a:pPr>
            <a:r>
              <a:rPr lang="en-US" sz="2000"/>
              <a:t>NETID: 1236</a:t>
            </a:r>
            <a:endParaRPr/>
          </a:p>
          <a:p>
            <a:pPr indent="-355600" lvl="0" marL="457200" rtl="0" algn="just">
              <a:spcBef>
                <a:spcPts val="400"/>
              </a:spcBef>
              <a:spcAft>
                <a:spcPts val="0"/>
              </a:spcAft>
              <a:buSzPts val="2000"/>
              <a:buChar char="•"/>
            </a:pPr>
            <a:r>
              <a:rPr lang="en-US" sz="2000"/>
              <a:t>TRANSMISSION CONTROL:</a:t>
            </a:r>
            <a:r>
              <a:rPr b="0" lang="en-US" sz="2000"/>
              <a:t> The XBEEs in the Payloads are set as Endpoint and the XBee in the container is set at Coordinator. In all of the mission phases the Endpoints transmit the telemetry data only to the Coordinator, while they are in flight and then, the Coordinator sends it to the ground station.</a:t>
            </a:r>
            <a:endParaRPr b="0" sz="2000"/>
          </a:p>
          <a:p>
            <a:pPr indent="-355600" lvl="0" marL="457200" rtl="0" algn="just">
              <a:spcBef>
                <a:spcPts val="400"/>
              </a:spcBef>
              <a:spcAft>
                <a:spcPts val="0"/>
              </a:spcAft>
              <a:buSzPts val="2000"/>
              <a:buChar char="•"/>
            </a:pPr>
            <a:r>
              <a:rPr lang="en-US" sz="2000"/>
              <a:t>Data rate:</a:t>
            </a:r>
            <a:r>
              <a:rPr b="0" lang="en-US" sz="2000"/>
              <a:t> The XBEEs in the Payloads are set to transmit de data to the container at 1 Hz transmission rate</a:t>
            </a:r>
            <a:endParaRPr b="0" sz="2000"/>
          </a:p>
          <a:p>
            <a:pPr indent="-355600" lvl="0" marL="457200" rtl="0" algn="just">
              <a:spcBef>
                <a:spcPts val="400"/>
              </a:spcBef>
              <a:spcAft>
                <a:spcPts val="0"/>
              </a:spcAft>
              <a:buSzPts val="2000"/>
              <a:buChar char="•"/>
            </a:pPr>
            <a:r>
              <a:rPr b="0" lang="en-US" sz="2000"/>
              <a:t>All the XBEE communicate in unicast mode</a:t>
            </a:r>
            <a:endParaRPr sz="2000"/>
          </a:p>
        </p:txBody>
      </p:sp>
      <p:sp>
        <p:nvSpPr>
          <p:cNvPr id="1446" name="Google Shape;1446;p13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447" name="Google Shape;1447;p13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3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53" name="Google Shape;1453;p13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54" name="Google Shape;1454;p13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Telemetry Format</a:t>
            </a:r>
            <a:endParaRPr/>
          </a:p>
        </p:txBody>
      </p:sp>
      <p:sp>
        <p:nvSpPr>
          <p:cNvPr id="1455" name="Google Shape;1455;p13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graphicFrame>
        <p:nvGraphicFramePr>
          <p:cNvPr id="1456" name="Google Shape;1456;p132"/>
          <p:cNvGraphicFramePr/>
          <p:nvPr/>
        </p:nvGraphicFramePr>
        <p:xfrm>
          <a:off x="228600" y="1175188"/>
          <a:ext cx="3000000" cy="3000000"/>
        </p:xfrm>
        <a:graphic>
          <a:graphicData uri="http://schemas.openxmlformats.org/drawingml/2006/table">
            <a:tbl>
              <a:tblPr>
                <a:noFill/>
                <a:tableStyleId>{5248A033-B59B-4F7F-8831-354D96AE2D3F}</a:tableStyleId>
              </a:tblPr>
              <a:tblGrid>
                <a:gridCol w="2189775"/>
                <a:gridCol w="1367475"/>
                <a:gridCol w="5015250"/>
              </a:tblGrid>
              <a:tr h="381000">
                <a:tc>
                  <a:txBody>
                    <a:bodyPr/>
                    <a:lstStyle/>
                    <a:p>
                      <a:pPr indent="0" lvl="0" marL="0" rtl="0" algn="ctr">
                        <a:spcBef>
                          <a:spcPts val="0"/>
                        </a:spcBef>
                        <a:spcAft>
                          <a:spcPts val="0"/>
                        </a:spcAft>
                        <a:buNone/>
                      </a:pPr>
                      <a:r>
                        <a:rPr lang="en-US"/>
                        <a:t>Data Format</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Sample Data</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&lt;TEAM_ID&gt;</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1236</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I</a:t>
                      </a:r>
                      <a:r>
                        <a:rPr lang="en-US">
                          <a:solidFill>
                            <a:schemeClr val="dk1"/>
                          </a:solidFill>
                        </a:rPr>
                        <a:t>s the assigned team identification.</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&lt;MISSION_TIME&gt;</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10:22:16</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a:t>
                      </a:r>
                      <a:r>
                        <a:rPr lang="en-US">
                          <a:solidFill>
                            <a:schemeClr val="dk1"/>
                          </a:solidFill>
                        </a:rPr>
                        <a:t>s UTC time in format hh:mm:ss, where hh is hours, mm is minutes, and ss is seconds.</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&lt;PACKET_COUNT&gt;</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1684</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I</a:t>
                      </a:r>
                      <a:r>
                        <a:rPr lang="en-US">
                          <a:solidFill>
                            <a:schemeClr val="dk1"/>
                          </a:solidFill>
                        </a:rPr>
                        <a:t>s the count of transmitted packets, which is to be maintained through processor reset. One count is used for transmission of all packets, regardless of type.</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&lt;PACKET_TYPE&gt;</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S1</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a:t>
                      </a:r>
                      <a:r>
                        <a:rPr lang="en-US">
                          <a:solidFill>
                            <a:schemeClr val="dk1"/>
                          </a:solidFill>
                        </a:rPr>
                        <a:t>s the ASCII character ‘C’ for Container telemetry, characters ‘S1’ for Science Payload 1 (deployed first) relayed telemetry, and characters ‘S2’ for Science Payload 2 (deployed second) relayed telemetry.</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&lt;SP_ALTITUDE&gt;</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84.1</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a:t>
                      </a:r>
                      <a:r>
                        <a:rPr lang="en-US">
                          <a:solidFill>
                            <a:schemeClr val="dk1"/>
                          </a:solidFill>
                        </a:rPr>
                        <a:t>s the altitude in units of meters and must be relative to ground level. The resolution must be 0.1 meters.</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&lt;SP_TEMP&gt;</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28.5</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Is the measured temperature in degrees Celsius with a resolution of 0.1 degrees C.</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&lt;SP_ROTATION_RATE&gt;</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120</a:t>
                      </a: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Is the science payload rotation rate around the axis perpendicular to the center of the rotor in RPM.</a:t>
                      </a:r>
                      <a:endParaRPr>
                        <a:solidFill>
                          <a:schemeClr val="dk1"/>
                        </a:solidFill>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10" name="Google Shape;210;p2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11" name="Google Shape;211;p2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2" name="Google Shape;212;p2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13" name="Google Shape;213;p25"/>
          <p:cNvGraphicFramePr/>
          <p:nvPr/>
        </p:nvGraphicFramePr>
        <p:xfrm>
          <a:off x="228600" y="1106775"/>
          <a:ext cx="3000000" cy="3000000"/>
        </p:xfrm>
        <a:graphic>
          <a:graphicData uri="http://schemas.openxmlformats.org/drawingml/2006/table">
            <a:tbl>
              <a:tblPr>
                <a:noFill/>
                <a:tableStyleId>{5248A033-B59B-4F7F-8831-354D96AE2D3F}</a:tableStyleId>
              </a:tblPr>
              <a:tblGrid>
                <a:gridCol w="624175"/>
                <a:gridCol w="8062625"/>
              </a:tblGrid>
              <a:tr h="100000">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r>
              <a:tr h="435450">
                <a:tc>
                  <a:txBody>
                    <a:bodyPr/>
                    <a:lstStyle/>
                    <a:p>
                      <a:pPr indent="0" lvl="0" marL="0" rtl="0" algn="ctr">
                        <a:spcBef>
                          <a:spcPts val="0"/>
                        </a:spcBef>
                        <a:spcAft>
                          <a:spcPts val="0"/>
                        </a:spcAft>
                        <a:buNone/>
                      </a:pPr>
                      <a:r>
                        <a:rPr lang="en-US"/>
                        <a:t>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Parachutes shall be fluorescent Pink or Orange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10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descent rate of the CanSat (container and science payload) shall be 15 meters/second +/- 5m/s. </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11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structures shall be built to survive 15 Gs of launch acceleration.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12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structures shall be built to survive 30 Gs of shock.</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13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electronics shall be hard mounted using proper mounts such as standoffs, screws, or high performance adhesives.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14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mechanisms shall be capable of maintaining their configuration or states under all forces.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15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Mechanisms shall not use pyrotechnics or chemicals.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16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Mechanisms that use heat (e.g., nichrome wire) shall not be exposed to the outside environment to reduce potential risk of setting vegetation on fire.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35450">
                <a:tc>
                  <a:txBody>
                    <a:bodyPr/>
                    <a:lstStyle/>
                    <a:p>
                      <a:pPr indent="0" lvl="0" marL="0" rtl="0" algn="ctr">
                        <a:spcBef>
                          <a:spcPts val="0"/>
                        </a:spcBef>
                        <a:spcAft>
                          <a:spcPts val="0"/>
                        </a:spcAft>
                        <a:buNone/>
                      </a:pPr>
                      <a:r>
                        <a:rPr lang="en-US"/>
                        <a:t>17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Both the container and payloads shall be labeled with team contact information including email address.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3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62" name="Google Shape;1462;p13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63" name="Google Shape;1463;p13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Telemetry Format</a:t>
            </a:r>
            <a:endParaRPr/>
          </a:p>
        </p:txBody>
      </p:sp>
      <p:sp>
        <p:nvSpPr>
          <p:cNvPr id="1464" name="Google Shape;1464;p13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465" name="Google Shape;1465;p133"/>
          <p:cNvSpPr txBox="1"/>
          <p:nvPr/>
        </p:nvSpPr>
        <p:spPr>
          <a:xfrm>
            <a:off x="334800" y="1125288"/>
            <a:ext cx="8474400" cy="25743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000"/>
              </a:spcBef>
              <a:spcAft>
                <a:spcPts val="0"/>
              </a:spcAft>
              <a:buClr>
                <a:schemeClr val="dk1"/>
              </a:buClr>
              <a:buSzPts val="1800"/>
              <a:buChar char="●"/>
            </a:pPr>
            <a:r>
              <a:rPr b="1" lang="en-US" sz="1800">
                <a:solidFill>
                  <a:schemeClr val="dk1"/>
                </a:solidFill>
              </a:rPr>
              <a:t>Data format</a:t>
            </a:r>
            <a:endParaRPr b="1" sz="1800">
              <a:solidFill>
                <a:schemeClr val="dk1"/>
              </a:solidFill>
            </a:endParaRPr>
          </a:p>
          <a:p>
            <a:pPr indent="0" lvl="0" marL="457200" rtl="0" algn="just">
              <a:lnSpc>
                <a:spcPct val="115000"/>
              </a:lnSpc>
              <a:spcBef>
                <a:spcPts val="1000"/>
              </a:spcBef>
              <a:spcAft>
                <a:spcPts val="0"/>
              </a:spcAft>
              <a:buNone/>
            </a:pPr>
            <a:r>
              <a:rPr lang="en-US" sz="1800">
                <a:solidFill>
                  <a:schemeClr val="dk1"/>
                </a:solidFill>
              </a:rPr>
              <a:t>&lt;TEAM_ID&gt;,&lt;MISSION_TIME&gt;,&lt;PACKET_COUNT&gt;,&lt;PACKET_TYPE&gt;,&lt;SP_ALTITUDE&gt;,&lt;SP_TEMP&gt;,&lt;SP_ROTATION_RATE&gt;</a:t>
            </a:r>
            <a:endParaRPr sz="1800">
              <a:solidFill>
                <a:schemeClr val="dk1"/>
              </a:solidFill>
            </a:endParaRPr>
          </a:p>
          <a:p>
            <a:pPr indent="-342900" lvl="0" marL="457200" rtl="0" algn="just">
              <a:lnSpc>
                <a:spcPct val="115000"/>
              </a:lnSpc>
              <a:spcBef>
                <a:spcPts val="1000"/>
              </a:spcBef>
              <a:spcAft>
                <a:spcPts val="0"/>
              </a:spcAft>
              <a:buClr>
                <a:schemeClr val="dk1"/>
              </a:buClr>
              <a:buSzPts val="1800"/>
              <a:buChar char="●"/>
            </a:pPr>
            <a:r>
              <a:rPr b="1" lang="en-US" sz="1800">
                <a:solidFill>
                  <a:schemeClr val="dk1"/>
                </a:solidFill>
              </a:rPr>
              <a:t>Telemetry data file name:</a:t>
            </a:r>
            <a:endParaRPr b="1" sz="1800">
              <a:solidFill>
                <a:schemeClr val="dk1"/>
              </a:solidFill>
            </a:endParaRPr>
          </a:p>
          <a:p>
            <a:pPr indent="-342900" lvl="1" marL="914400" rtl="0" algn="just">
              <a:lnSpc>
                <a:spcPct val="115000"/>
              </a:lnSpc>
              <a:spcBef>
                <a:spcPts val="1000"/>
              </a:spcBef>
              <a:spcAft>
                <a:spcPts val="0"/>
              </a:spcAft>
              <a:buClr>
                <a:schemeClr val="dk1"/>
              </a:buClr>
              <a:buSzPts val="1800"/>
              <a:buChar char="○"/>
            </a:pPr>
            <a:r>
              <a:rPr lang="en-US" sz="1800">
                <a:solidFill>
                  <a:schemeClr val="dk1"/>
                </a:solidFill>
              </a:rPr>
              <a:t>for Science Payload 1: </a:t>
            </a:r>
            <a:r>
              <a:rPr b="1" lang="en-US" sz="1800">
                <a:solidFill>
                  <a:schemeClr val="dk1"/>
                </a:solidFill>
              </a:rPr>
              <a:t>Fligth_1231_SP1.csv</a:t>
            </a:r>
            <a:endParaRPr b="1" sz="1800">
              <a:solidFill>
                <a:schemeClr val="dk1"/>
              </a:solidFill>
            </a:endParaRPr>
          </a:p>
          <a:p>
            <a:pPr indent="-342900" lvl="1" marL="914400" rtl="0" algn="just">
              <a:lnSpc>
                <a:spcPct val="115000"/>
              </a:lnSpc>
              <a:spcBef>
                <a:spcPts val="1000"/>
              </a:spcBef>
              <a:spcAft>
                <a:spcPts val="1000"/>
              </a:spcAft>
              <a:buClr>
                <a:schemeClr val="dk1"/>
              </a:buClr>
              <a:buSzPts val="1800"/>
              <a:buChar char="○"/>
            </a:pPr>
            <a:r>
              <a:rPr lang="en-US" sz="1800">
                <a:solidFill>
                  <a:schemeClr val="dk1"/>
                </a:solidFill>
              </a:rPr>
              <a:t>for Science Payload 2: </a:t>
            </a:r>
            <a:r>
              <a:rPr b="1" lang="en-US" sz="1800">
                <a:solidFill>
                  <a:schemeClr val="dk1"/>
                </a:solidFill>
              </a:rPr>
              <a:t>Fligth_1231_SP2.csv</a:t>
            </a:r>
            <a:endParaRPr b="1" sz="1800">
              <a:solidFill>
                <a:schemeClr val="dk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3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71" name="Google Shape;1471;p134"/>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72" name="Google Shape;1472;p134"/>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Electrical Power Subsystem (EPS) Design</a:t>
            </a:r>
            <a:endParaRPr/>
          </a:p>
        </p:txBody>
      </p:sp>
      <p:sp>
        <p:nvSpPr>
          <p:cNvPr id="1473" name="Google Shape;1473;p134"/>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Font typeface="Arial"/>
              <a:buNone/>
            </a:pPr>
            <a:r>
              <a:rPr lang="en-US"/>
              <a:t>Agustina Romero</a:t>
            </a:r>
            <a:endParaRPr/>
          </a:p>
          <a:p>
            <a:pPr indent="0" lvl="0" marL="0" rtl="0" algn="ctr">
              <a:spcBef>
                <a:spcPts val="0"/>
              </a:spcBef>
              <a:spcAft>
                <a:spcPts val="0"/>
              </a:spcAft>
              <a:buClr>
                <a:schemeClr val="dk1"/>
              </a:buClr>
              <a:buSzPts val="2400"/>
              <a:buFont typeface="Arial"/>
              <a:buNone/>
            </a:pPr>
            <a:r>
              <a:rPr lang="en-US"/>
              <a:t>Nicole Castro</a:t>
            </a:r>
            <a:endParaRPr/>
          </a:p>
          <a:p>
            <a:pPr indent="0" lvl="0" marL="0" marR="0" rtl="0" algn="ctr">
              <a:lnSpc>
                <a:spcPct val="100000"/>
              </a:lnSpc>
              <a:spcBef>
                <a:spcPts val="0"/>
              </a:spcBef>
              <a:spcAft>
                <a:spcPts val="0"/>
              </a:spcAft>
              <a:buClr>
                <a:schemeClr val="dk1"/>
              </a:buClr>
              <a:buSzPts val="2400"/>
              <a:buFont typeface="Arial"/>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3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79" name="Google Shape;1479;p13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80" name="Google Shape;1480;p13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EPS Overview (1 of 3)</a:t>
            </a:r>
            <a:endParaRPr/>
          </a:p>
        </p:txBody>
      </p:sp>
      <p:sp>
        <p:nvSpPr>
          <p:cNvPr id="1481" name="Google Shape;1481;p13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482" name="Google Shape;1482;p13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483" name="Google Shape;1483;p135"/>
          <p:cNvGraphicFramePr/>
          <p:nvPr/>
        </p:nvGraphicFramePr>
        <p:xfrm>
          <a:off x="230350" y="1088963"/>
          <a:ext cx="3000000" cy="3000000"/>
        </p:xfrm>
        <a:graphic>
          <a:graphicData uri="http://schemas.openxmlformats.org/drawingml/2006/table">
            <a:tbl>
              <a:tblPr>
                <a:noFill/>
                <a:tableStyleId>{5248A033-B59B-4F7F-8831-354D96AE2D3F}</a:tableStyleId>
              </a:tblPr>
              <a:tblGrid>
                <a:gridCol w="2293100"/>
                <a:gridCol w="6390175"/>
              </a:tblGrid>
              <a:tr h="365725">
                <a:tc>
                  <a:txBody>
                    <a:bodyPr/>
                    <a:lstStyle/>
                    <a:p>
                      <a:pPr indent="0" lvl="0" marL="0" rtl="0" algn="ctr">
                        <a:lnSpc>
                          <a:spcPct val="100000"/>
                        </a:lnSpc>
                        <a:spcBef>
                          <a:spcPts val="0"/>
                        </a:spcBef>
                        <a:spcAft>
                          <a:spcPts val="0"/>
                        </a:spcAft>
                        <a:buNone/>
                      </a:pPr>
                      <a:r>
                        <a:rPr b="1" lang="en-US"/>
                        <a:t>COMPONENT</a:t>
                      </a:r>
                      <a:endParaRPr b="1"/>
                    </a:p>
                  </a:txBody>
                  <a:tcPr marT="91425" marB="91425" marR="91425" marL="91425" anchor="ctr">
                    <a:solidFill>
                      <a:schemeClr val="accent1"/>
                    </a:solidFill>
                  </a:tcPr>
                </a:tc>
                <a:tc>
                  <a:txBody>
                    <a:bodyPr/>
                    <a:lstStyle/>
                    <a:p>
                      <a:pPr indent="0" lvl="0" marL="0" rtl="0" algn="ctr">
                        <a:lnSpc>
                          <a:spcPct val="100000"/>
                        </a:lnSpc>
                        <a:spcBef>
                          <a:spcPts val="0"/>
                        </a:spcBef>
                        <a:spcAft>
                          <a:spcPts val="0"/>
                        </a:spcAft>
                        <a:buNone/>
                      </a:pPr>
                      <a:r>
                        <a:rPr b="1" lang="en-US"/>
                        <a:t>PURPOSE</a:t>
                      </a:r>
                      <a:endParaRPr b="1"/>
                    </a:p>
                  </a:txBody>
                  <a:tcPr marT="91425" marB="91425" marR="91425" marL="91425" anchor="ctr">
                    <a:solidFill>
                      <a:schemeClr val="accent1"/>
                    </a:solidFill>
                  </a:tcPr>
                </a:tc>
              </a:tr>
              <a:tr h="396200">
                <a:tc>
                  <a:txBody>
                    <a:bodyPr/>
                    <a:lstStyle/>
                    <a:p>
                      <a:pPr indent="0" lvl="0" marL="0" rtl="0" algn="ctr">
                        <a:lnSpc>
                          <a:spcPct val="100000"/>
                        </a:lnSpc>
                        <a:spcBef>
                          <a:spcPts val="0"/>
                        </a:spcBef>
                        <a:spcAft>
                          <a:spcPts val="0"/>
                        </a:spcAft>
                        <a:buNone/>
                      </a:pPr>
                      <a:r>
                        <a:rPr lang="en-US"/>
                        <a:t>Energizer CR123A</a:t>
                      </a:r>
                      <a:endParaRPr/>
                    </a:p>
                  </a:txBody>
                  <a:tcPr marT="91425" marB="91425" marR="91425" marL="91425" anchor="ctr"/>
                </a:tc>
                <a:tc>
                  <a:txBody>
                    <a:bodyPr/>
                    <a:lstStyle/>
                    <a:p>
                      <a:pPr indent="0" lvl="0" marL="0" rtl="0" algn="ctr">
                        <a:lnSpc>
                          <a:spcPct val="100000"/>
                        </a:lnSpc>
                        <a:spcBef>
                          <a:spcPts val="0"/>
                        </a:spcBef>
                        <a:spcAft>
                          <a:spcPts val="0"/>
                        </a:spcAft>
                        <a:buNone/>
                      </a:pPr>
                      <a:r>
                        <a:rPr lang="en-US"/>
                        <a:t>Power source</a:t>
                      </a:r>
                      <a:endParaRPr/>
                    </a:p>
                  </a:txBody>
                  <a:tcPr marT="91425" marB="91425" marR="91425" marL="91425" anchor="ctr"/>
                </a:tc>
              </a:tr>
              <a:tr h="396200">
                <a:tc>
                  <a:txBody>
                    <a:bodyPr/>
                    <a:lstStyle/>
                    <a:p>
                      <a:pPr indent="0" lvl="0" marL="0" rtl="0" algn="ctr">
                        <a:lnSpc>
                          <a:spcPct val="100000"/>
                        </a:lnSpc>
                        <a:spcBef>
                          <a:spcPts val="0"/>
                        </a:spcBef>
                        <a:spcAft>
                          <a:spcPts val="0"/>
                        </a:spcAft>
                        <a:buNone/>
                      </a:pPr>
                      <a:r>
                        <a:rPr lang="en-US"/>
                        <a:t>AMS1117</a:t>
                      </a:r>
                      <a:endParaRPr/>
                    </a:p>
                  </a:txBody>
                  <a:tcPr marT="91425" marB="91425" marR="91425" marL="91425" anchor="ctr"/>
                </a:tc>
                <a:tc>
                  <a:txBody>
                    <a:bodyPr/>
                    <a:lstStyle/>
                    <a:p>
                      <a:pPr indent="0" lvl="0" marL="0" rtl="0" algn="ctr">
                        <a:lnSpc>
                          <a:spcPct val="100000"/>
                        </a:lnSpc>
                        <a:spcBef>
                          <a:spcPts val="0"/>
                        </a:spcBef>
                        <a:spcAft>
                          <a:spcPts val="0"/>
                        </a:spcAft>
                        <a:buNone/>
                      </a:pPr>
                      <a:r>
                        <a:rPr lang="en-US"/>
                        <a:t>Provides clean 5 volts supply</a:t>
                      </a:r>
                      <a:endParaRPr/>
                    </a:p>
                  </a:txBody>
                  <a:tcPr marT="91425" marB="91425" marR="91425" marL="91425" anchor="ctr"/>
                </a:tc>
              </a:tr>
              <a:tr h="396200">
                <a:tc>
                  <a:txBody>
                    <a:bodyPr/>
                    <a:lstStyle/>
                    <a:p>
                      <a:pPr indent="0" lvl="0" marL="0" rtl="0" algn="ctr">
                        <a:lnSpc>
                          <a:spcPct val="100000"/>
                        </a:lnSpc>
                        <a:spcBef>
                          <a:spcPts val="0"/>
                        </a:spcBef>
                        <a:spcAft>
                          <a:spcPts val="0"/>
                        </a:spcAft>
                        <a:buNone/>
                      </a:pPr>
                      <a:r>
                        <a:rPr lang="en-US"/>
                        <a:t>XBee RX</a:t>
                      </a:r>
                      <a:endParaRPr/>
                    </a:p>
                  </a:txBody>
                  <a:tcPr marT="91425" marB="91425" marR="91425" marL="91425" anchor="ctr"/>
                </a:tc>
                <a:tc>
                  <a:txBody>
                    <a:bodyPr/>
                    <a:lstStyle/>
                    <a:p>
                      <a:pPr indent="0" lvl="0" marL="0" rtl="0" algn="ctr">
                        <a:lnSpc>
                          <a:spcPct val="100000"/>
                        </a:lnSpc>
                        <a:spcBef>
                          <a:spcPts val="0"/>
                        </a:spcBef>
                        <a:spcAft>
                          <a:spcPts val="0"/>
                        </a:spcAft>
                        <a:buNone/>
                      </a:pPr>
                      <a:r>
                        <a:rPr lang="en-US"/>
                        <a:t>R</a:t>
                      </a:r>
                      <a:r>
                        <a:rPr lang="en-US"/>
                        <a:t>adio communicator</a:t>
                      </a:r>
                      <a:endParaRPr/>
                    </a:p>
                  </a:txBody>
                  <a:tcPr marT="91425" marB="91425" marR="91425" marL="91425" anchor="ctr"/>
                </a:tc>
              </a:tr>
              <a:tr h="396200">
                <a:tc>
                  <a:txBody>
                    <a:bodyPr/>
                    <a:lstStyle/>
                    <a:p>
                      <a:pPr indent="0" lvl="0" marL="0" rtl="0" algn="ctr">
                        <a:lnSpc>
                          <a:spcPct val="100000"/>
                        </a:lnSpc>
                        <a:spcBef>
                          <a:spcPts val="0"/>
                        </a:spcBef>
                        <a:spcAft>
                          <a:spcPts val="0"/>
                        </a:spcAft>
                        <a:buClr>
                          <a:schemeClr val="dk1"/>
                        </a:buClr>
                        <a:buSzPts val="1100"/>
                        <a:buFont typeface="Arial"/>
                        <a:buNone/>
                      </a:pPr>
                      <a:r>
                        <a:rPr lang="en-US">
                          <a:solidFill>
                            <a:schemeClr val="dk1"/>
                          </a:solidFill>
                        </a:rPr>
                        <a:t>10 DOF IMU Sensor</a:t>
                      </a:r>
                      <a:endParaRPr/>
                    </a:p>
                  </a:txBody>
                  <a:tcPr marT="91425" marB="91425" marR="91425" marL="91425" anchor="ctr"/>
                </a:tc>
                <a:tc>
                  <a:txBody>
                    <a:bodyPr/>
                    <a:lstStyle/>
                    <a:p>
                      <a:pPr indent="0" lvl="0" marL="0" rtl="0" algn="ctr">
                        <a:lnSpc>
                          <a:spcPct val="100000"/>
                        </a:lnSpc>
                        <a:spcBef>
                          <a:spcPts val="0"/>
                        </a:spcBef>
                        <a:spcAft>
                          <a:spcPts val="0"/>
                        </a:spcAft>
                        <a:buNone/>
                      </a:pPr>
                      <a:r>
                        <a:rPr lang="en-US"/>
                        <a:t>Stabilization, navigation, temperature and pressure sensor</a:t>
                      </a:r>
                      <a:endParaRPr/>
                    </a:p>
                  </a:txBody>
                  <a:tcPr marT="91425" marB="91425" marR="91425" marL="91425" anchor="ctr"/>
                </a:tc>
              </a:tr>
              <a:tr h="396200">
                <a:tc>
                  <a:txBody>
                    <a:bodyPr/>
                    <a:lstStyle/>
                    <a:p>
                      <a:pPr indent="0" lvl="0" marL="0" rtl="0" algn="ctr">
                        <a:lnSpc>
                          <a:spcPct val="100000"/>
                        </a:lnSpc>
                        <a:spcBef>
                          <a:spcPts val="0"/>
                        </a:spcBef>
                        <a:spcAft>
                          <a:spcPts val="0"/>
                        </a:spcAft>
                        <a:buNone/>
                      </a:pPr>
                      <a:r>
                        <a:rPr lang="en-US"/>
                        <a:t>A</a:t>
                      </a:r>
                      <a:r>
                        <a:rPr lang="en-US"/>
                        <a:t>dafruit Ultimate GPS</a:t>
                      </a:r>
                      <a:endParaRPr/>
                    </a:p>
                  </a:txBody>
                  <a:tcPr marT="91425" marB="91425" marR="91425" marL="91425" anchor="ctr"/>
                </a:tc>
                <a:tc>
                  <a:txBody>
                    <a:bodyPr/>
                    <a:lstStyle/>
                    <a:p>
                      <a:pPr indent="0" lvl="0" marL="0" rtl="0" algn="ctr">
                        <a:lnSpc>
                          <a:spcPct val="100000"/>
                        </a:lnSpc>
                        <a:spcBef>
                          <a:spcPts val="0"/>
                        </a:spcBef>
                        <a:spcAft>
                          <a:spcPts val="0"/>
                        </a:spcAft>
                        <a:buNone/>
                      </a:pPr>
                      <a:r>
                        <a:rPr lang="en-US"/>
                        <a:t>GPS Sensor</a:t>
                      </a:r>
                      <a:endParaRPr/>
                    </a:p>
                  </a:txBody>
                  <a:tcPr marT="91425" marB="91425" marR="91425" marL="91425" anchor="ctr"/>
                </a:tc>
              </a:tr>
              <a:tr h="396200">
                <a:tc>
                  <a:txBody>
                    <a:bodyPr/>
                    <a:lstStyle/>
                    <a:p>
                      <a:pPr indent="0" lvl="0" marL="0" rtl="0" algn="ctr">
                        <a:lnSpc>
                          <a:spcPct val="100000"/>
                        </a:lnSpc>
                        <a:spcBef>
                          <a:spcPts val="0"/>
                        </a:spcBef>
                        <a:spcAft>
                          <a:spcPts val="0"/>
                        </a:spcAft>
                        <a:buNone/>
                      </a:pPr>
                      <a:r>
                        <a:rPr lang="en-US"/>
                        <a:t>Mini Spy Camera</a:t>
                      </a:r>
                      <a:endParaRPr/>
                    </a:p>
                  </a:txBody>
                  <a:tcPr marT="91425" marB="91425" marR="91425" marL="91425" anchor="ctr"/>
                </a:tc>
                <a:tc>
                  <a:txBody>
                    <a:bodyPr/>
                    <a:lstStyle/>
                    <a:p>
                      <a:pPr indent="0" lvl="0" marL="0" rtl="0" algn="ctr">
                        <a:lnSpc>
                          <a:spcPct val="100000"/>
                        </a:lnSpc>
                        <a:spcBef>
                          <a:spcPts val="0"/>
                        </a:spcBef>
                        <a:spcAft>
                          <a:spcPts val="0"/>
                        </a:spcAft>
                        <a:buNone/>
                      </a:pPr>
                      <a:r>
                        <a:rPr lang="en-US"/>
                        <a:t>Bonus </a:t>
                      </a:r>
                      <a:r>
                        <a:rPr lang="en-US"/>
                        <a:t>objective</a:t>
                      </a:r>
                      <a:endParaRPr/>
                    </a:p>
                  </a:txBody>
                  <a:tcPr marT="91425" marB="91425" marR="91425" marL="91425" anchor="ct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3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89" name="Google Shape;1489;p13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90" name="Google Shape;1490;p13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EPS Overview (2 of 3)</a:t>
            </a:r>
            <a:endParaRPr/>
          </a:p>
        </p:txBody>
      </p:sp>
      <p:sp>
        <p:nvSpPr>
          <p:cNvPr id="1491" name="Google Shape;1491;p13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492" name="Google Shape;1492;p13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93" name="Google Shape;1493;p136"/>
          <p:cNvSpPr txBox="1"/>
          <p:nvPr/>
        </p:nvSpPr>
        <p:spPr>
          <a:xfrm>
            <a:off x="228600" y="1002725"/>
            <a:ext cx="281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Container</a:t>
            </a:r>
            <a:r>
              <a:rPr b="1" lang="en-US" sz="2000"/>
              <a:t> overview</a:t>
            </a:r>
            <a:endParaRPr b="1" sz="2000"/>
          </a:p>
        </p:txBody>
      </p:sp>
      <p:sp>
        <p:nvSpPr>
          <p:cNvPr id="1494" name="Google Shape;1494;p136"/>
          <p:cNvSpPr txBox="1"/>
          <p:nvPr/>
        </p:nvSpPr>
        <p:spPr>
          <a:xfrm>
            <a:off x="228600" y="5875450"/>
            <a:ext cx="78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AMS117: Arduino voltage regulator</a:t>
            </a:r>
            <a:endParaRPr>
              <a:solidFill>
                <a:schemeClr val="dk1"/>
              </a:solidFill>
            </a:endParaRPr>
          </a:p>
        </p:txBody>
      </p:sp>
      <p:pic>
        <p:nvPicPr>
          <p:cNvPr id="1495" name="Google Shape;1495;p136"/>
          <p:cNvPicPr preferRelativeResize="0"/>
          <p:nvPr/>
        </p:nvPicPr>
        <p:blipFill>
          <a:blip r:embed="rId3">
            <a:alphaModFix/>
          </a:blip>
          <a:stretch>
            <a:fillRect/>
          </a:stretch>
        </p:blipFill>
        <p:spPr>
          <a:xfrm>
            <a:off x="152400" y="1476600"/>
            <a:ext cx="8839200" cy="443819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3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01" name="Google Shape;1501;p13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02" name="Google Shape;1502;p13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EPS Overview (</a:t>
            </a:r>
            <a:r>
              <a:rPr lang="en-US"/>
              <a:t>3</a:t>
            </a:r>
            <a:r>
              <a:rPr b="1" i="0" lang="en-US" sz="2400" u="none" cap="none" strike="noStrike">
                <a:solidFill>
                  <a:schemeClr val="accent2"/>
                </a:solidFill>
                <a:latin typeface="Arial"/>
                <a:ea typeface="Arial"/>
                <a:cs typeface="Arial"/>
                <a:sym typeface="Arial"/>
              </a:rPr>
              <a:t> of 3)</a:t>
            </a:r>
            <a:endParaRPr/>
          </a:p>
        </p:txBody>
      </p:sp>
      <p:sp>
        <p:nvSpPr>
          <p:cNvPr id="1503" name="Google Shape;1503;p13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504" name="Google Shape;1504;p13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05" name="Google Shape;1505;p137"/>
          <p:cNvSpPr txBox="1"/>
          <p:nvPr/>
        </p:nvSpPr>
        <p:spPr>
          <a:xfrm>
            <a:off x="228600" y="1110150"/>
            <a:ext cx="273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Payload overview</a:t>
            </a:r>
            <a:endParaRPr b="1" sz="2000"/>
          </a:p>
        </p:txBody>
      </p:sp>
      <p:sp>
        <p:nvSpPr>
          <p:cNvPr id="1506" name="Google Shape;1506;p137"/>
          <p:cNvSpPr txBox="1"/>
          <p:nvPr/>
        </p:nvSpPr>
        <p:spPr>
          <a:xfrm>
            <a:off x="235100" y="5737400"/>
            <a:ext cx="78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AMS117: On board Arduino voltage regulator</a:t>
            </a:r>
            <a:endParaRPr>
              <a:solidFill>
                <a:schemeClr val="dk1"/>
              </a:solidFill>
            </a:endParaRPr>
          </a:p>
        </p:txBody>
      </p:sp>
      <p:pic>
        <p:nvPicPr>
          <p:cNvPr id="1507" name="Google Shape;1507;p137"/>
          <p:cNvPicPr preferRelativeResize="0"/>
          <p:nvPr/>
        </p:nvPicPr>
        <p:blipFill>
          <a:blip r:embed="rId3">
            <a:alphaModFix/>
          </a:blip>
          <a:stretch>
            <a:fillRect/>
          </a:stretch>
        </p:blipFill>
        <p:spPr>
          <a:xfrm>
            <a:off x="470950" y="1908463"/>
            <a:ext cx="8202100" cy="30410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3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13" name="Google Shape;1513;p13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14" name="Google Shape;1514;p13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EPS Changes Since PDR</a:t>
            </a:r>
            <a:endParaRPr/>
          </a:p>
        </p:txBody>
      </p:sp>
      <p:sp>
        <p:nvSpPr>
          <p:cNvPr id="1515" name="Google Shape;1515;p13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516" name="Google Shape;1516;p13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17" name="Google Shape;1517;p13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480"/>
              </a:spcBef>
              <a:spcAft>
                <a:spcPts val="0"/>
              </a:spcAft>
              <a:buSzPts val="2400"/>
              <a:buChar char="●"/>
            </a:pPr>
            <a:r>
              <a:rPr lang="en-US"/>
              <a:t>Voltage divider is implemented</a:t>
            </a:r>
            <a:endParaRPr/>
          </a:p>
          <a:p>
            <a:pPr indent="-381000" lvl="0" marL="457200" marR="0" rtl="0" algn="l">
              <a:lnSpc>
                <a:spcPct val="100000"/>
              </a:lnSpc>
              <a:spcBef>
                <a:spcPts val="0"/>
              </a:spcBef>
              <a:spcAft>
                <a:spcPts val="0"/>
              </a:spcAft>
              <a:buSzPts val="2400"/>
              <a:buChar char="●"/>
            </a:pPr>
            <a:r>
              <a:rPr lang="en-US"/>
              <a:t>Container battery changed</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3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23" name="Google Shape;1523;p13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24" name="Google Shape;1524;p13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EPS Requirements</a:t>
            </a:r>
            <a:endParaRPr/>
          </a:p>
        </p:txBody>
      </p:sp>
      <p:sp>
        <p:nvSpPr>
          <p:cNvPr id="1525" name="Google Shape;1525;p13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graphicFrame>
        <p:nvGraphicFramePr>
          <p:cNvPr id="1526" name="Google Shape;1526;p139"/>
          <p:cNvGraphicFramePr/>
          <p:nvPr/>
        </p:nvGraphicFramePr>
        <p:xfrm>
          <a:off x="222038" y="1209300"/>
          <a:ext cx="3000000" cy="3000000"/>
        </p:xfrm>
        <a:graphic>
          <a:graphicData uri="http://schemas.openxmlformats.org/drawingml/2006/table">
            <a:tbl>
              <a:tblPr>
                <a:noFill/>
                <a:tableStyleId>{5248A033-B59B-4F7F-8831-354D96AE2D3F}</a:tableStyleId>
              </a:tblPr>
              <a:tblGrid>
                <a:gridCol w="471625"/>
                <a:gridCol w="5973850"/>
                <a:gridCol w="1211975"/>
                <a:gridCol w="1042450"/>
              </a:tblGrid>
              <a:tr h="504725">
                <a:tc>
                  <a:txBody>
                    <a:bodyPr/>
                    <a:lstStyle/>
                    <a:p>
                      <a:pPr indent="0" lvl="0" marL="0" rtl="0" algn="ctr">
                        <a:spcBef>
                          <a:spcPts val="0"/>
                        </a:spcBef>
                        <a:spcAft>
                          <a:spcPts val="0"/>
                        </a:spcAft>
                        <a:buNone/>
                      </a:pPr>
                      <a:r>
                        <a:rPr b="1" lang="en-US"/>
                        <a:t>RQ</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DESCRIPTION</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RATIONALE</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PRIORITY</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r>
              <a:tr h="664475">
                <a:tc>
                  <a:txBody>
                    <a:bodyPr/>
                    <a:lstStyle/>
                    <a:p>
                      <a:pPr indent="0" lvl="0" marL="0" rtl="0" algn="ctr">
                        <a:spcBef>
                          <a:spcPts val="0"/>
                        </a:spcBef>
                        <a:spcAft>
                          <a:spcPts val="0"/>
                        </a:spcAft>
                        <a:buNone/>
                      </a:pPr>
                      <a:r>
                        <a:rPr lang="en-US"/>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Total mass of the CanSat (science payloads and container) shall be 600 grams +/- 10 grams.</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High</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4475">
                <a:tc>
                  <a:txBody>
                    <a:bodyPr/>
                    <a:lstStyle/>
                    <a:p>
                      <a:pPr indent="0" lvl="0" marL="0" rtl="0" algn="ctr">
                        <a:spcBef>
                          <a:spcPts val="0"/>
                        </a:spcBef>
                        <a:spcAft>
                          <a:spcPts val="0"/>
                        </a:spcAft>
                        <a:buNone/>
                      </a:pPr>
                      <a:r>
                        <a:rPr lang="en-US"/>
                        <a:t>13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All electronics shall be hard mounted using proper mounts such as standoffs, screws, or high performance adhesives.</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4475">
                <a:tc>
                  <a:txBody>
                    <a:bodyPr/>
                    <a:lstStyle/>
                    <a:p>
                      <a:pPr indent="0" lvl="0" marL="0" rtl="0" algn="ctr">
                        <a:spcBef>
                          <a:spcPts val="0"/>
                        </a:spcBef>
                        <a:spcAft>
                          <a:spcPts val="0"/>
                        </a:spcAft>
                        <a:buNone/>
                      </a:pPr>
                      <a:r>
                        <a:rPr lang="en-US"/>
                        <a:t>31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electronics to receive sensor payload telemetry.</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4475">
                <a:tc>
                  <a:txBody>
                    <a:bodyPr/>
                    <a:lstStyle/>
                    <a:p>
                      <a:pPr indent="0" lvl="0" marL="0" rtl="0" algn="ctr">
                        <a:spcBef>
                          <a:spcPts val="0"/>
                        </a:spcBef>
                        <a:spcAft>
                          <a:spcPts val="0"/>
                        </a:spcAft>
                        <a:buNone/>
                      </a:pPr>
                      <a:r>
                        <a:rPr lang="en-US"/>
                        <a:t>32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electronics and mechanisms to release the science payloads.</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97300">
                <a:tc>
                  <a:txBody>
                    <a:bodyPr/>
                    <a:lstStyle/>
                    <a:p>
                      <a:pPr indent="0" lvl="0" marL="0" rtl="0" algn="ctr">
                        <a:spcBef>
                          <a:spcPts val="0"/>
                        </a:spcBef>
                        <a:spcAft>
                          <a:spcPts val="0"/>
                        </a:spcAft>
                        <a:buNone/>
                      </a:pPr>
                      <a:r>
                        <a:rPr lang="en-US"/>
                        <a:t>38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and science payloads must include an easily accessible power switch that can be accessed without disassembling the cansat and science payloads and in the stowed configuration.</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97300">
                <a:tc>
                  <a:txBody>
                    <a:bodyPr/>
                    <a:lstStyle/>
                    <a:p>
                      <a:pPr indent="0" lvl="0" marL="0" rtl="0" algn="ctr">
                        <a:spcBef>
                          <a:spcPts val="0"/>
                        </a:spcBef>
                        <a:spcAft>
                          <a:spcPts val="0"/>
                        </a:spcAft>
                        <a:buNone/>
                      </a:pPr>
                      <a:r>
                        <a:rPr lang="en-US"/>
                        <a:t>39</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must include a power indicator such as an LED or sound generating device that can be easily seen or heard without disassembling the cansat and in the stowed state.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4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32" name="Google Shape;1532;p14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33" name="Google Shape;1533;p14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EPS Requirements</a:t>
            </a:r>
            <a:endParaRPr/>
          </a:p>
        </p:txBody>
      </p:sp>
      <p:sp>
        <p:nvSpPr>
          <p:cNvPr id="1534" name="Google Shape;1534;p14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graphicFrame>
        <p:nvGraphicFramePr>
          <p:cNvPr id="1535" name="Google Shape;1535;p140"/>
          <p:cNvGraphicFramePr/>
          <p:nvPr/>
        </p:nvGraphicFramePr>
        <p:xfrm>
          <a:off x="225313" y="1214513"/>
          <a:ext cx="3000000" cy="3000000"/>
        </p:xfrm>
        <a:graphic>
          <a:graphicData uri="http://schemas.openxmlformats.org/drawingml/2006/table">
            <a:tbl>
              <a:tblPr>
                <a:noFill/>
                <a:tableStyleId>{5248A033-B59B-4F7F-8831-354D96AE2D3F}</a:tableStyleId>
              </a:tblPr>
              <a:tblGrid>
                <a:gridCol w="464775"/>
                <a:gridCol w="5935900"/>
                <a:gridCol w="1250225"/>
                <a:gridCol w="1042450"/>
              </a:tblGrid>
              <a:tr h="500400">
                <a:tc>
                  <a:txBody>
                    <a:bodyPr/>
                    <a:lstStyle/>
                    <a:p>
                      <a:pPr indent="0" lvl="0" marL="0" rtl="0" algn="ctr">
                        <a:spcBef>
                          <a:spcPts val="0"/>
                        </a:spcBef>
                        <a:spcAft>
                          <a:spcPts val="0"/>
                        </a:spcAft>
                        <a:buNone/>
                      </a:pPr>
                      <a:r>
                        <a:rPr b="1" lang="en-US"/>
                        <a:t>RQ</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DESCRIPTION</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RATIONALE</a:t>
                      </a:r>
                      <a:endParaRPr b="1">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PRIORITY</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r>
              <a:tr h="697575">
                <a:tc>
                  <a:txBody>
                    <a:bodyPr/>
                    <a:lstStyle/>
                    <a:p>
                      <a:pPr indent="0" lvl="0" marL="0" rtl="0" algn="ctr">
                        <a:spcBef>
                          <a:spcPts val="0"/>
                        </a:spcBef>
                        <a:spcAft>
                          <a:spcPts val="0"/>
                        </a:spcAft>
                        <a:buNone/>
                      </a:pPr>
                      <a:r>
                        <a:rPr lang="en-US"/>
                        <a:t>40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An audio beacon is required for the container. It may be powered after landing or operate continuously.</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7575">
                <a:tc>
                  <a:txBody>
                    <a:bodyPr/>
                    <a:lstStyle/>
                    <a:p>
                      <a:pPr indent="0" lvl="0" marL="0" rtl="0" algn="ctr">
                        <a:spcBef>
                          <a:spcPts val="0"/>
                        </a:spcBef>
                        <a:spcAft>
                          <a:spcPts val="0"/>
                        </a:spcAft>
                        <a:buNone/>
                      </a:pPr>
                      <a:r>
                        <a:rPr lang="en-US"/>
                        <a:t>41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The audio beacon must have a minimum sound pressure level of 92 dB, unobstructed.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7025">
                <a:tc>
                  <a:txBody>
                    <a:bodyPr/>
                    <a:lstStyle/>
                    <a:p>
                      <a:pPr indent="0" lvl="0" marL="0" rtl="0" algn="ctr">
                        <a:spcBef>
                          <a:spcPts val="0"/>
                        </a:spcBef>
                        <a:spcAft>
                          <a:spcPts val="0"/>
                        </a:spcAft>
                        <a:buNone/>
                      </a:pPr>
                      <a:r>
                        <a:rPr lang="en-US"/>
                        <a:t>42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Battery source may be alkaline, Ni-Cad, Ni-MH or Lithium. Lithium polymer batteries are not allowed. Lithium cells must be manufactured with a metal package similar to 18650 cells. Coin cells are allowed.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7025">
                <a:tc>
                  <a:txBody>
                    <a:bodyPr/>
                    <a:lstStyle/>
                    <a:p>
                      <a:pPr indent="0" lvl="0" marL="0" rtl="0" algn="ctr">
                        <a:spcBef>
                          <a:spcPts val="0"/>
                        </a:spcBef>
                        <a:spcAft>
                          <a:spcPts val="0"/>
                        </a:spcAft>
                        <a:buNone/>
                      </a:pPr>
                      <a:r>
                        <a:rPr lang="en-US"/>
                        <a:t>44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An easily accessible battery compartment must be included allowing batteries to be installed or removed in less than a minute and not require a total disassembly of the CanSat.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7575">
                <a:tc>
                  <a:txBody>
                    <a:bodyPr/>
                    <a:lstStyle/>
                    <a:p>
                      <a:pPr indent="0" lvl="0" marL="0" rtl="0" algn="ctr">
                        <a:spcBef>
                          <a:spcPts val="0"/>
                        </a:spcBef>
                        <a:spcAft>
                          <a:spcPts val="0"/>
                        </a:spcAft>
                        <a:buNone/>
                      </a:pPr>
                      <a:r>
                        <a:rPr lang="en-US"/>
                        <a:t>45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Spring contacts shall not be used for making electrical connections to batteries. Shock forces can cause momentary disconnects.</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7575">
                <a:tc>
                  <a:txBody>
                    <a:bodyPr/>
                    <a:lstStyle/>
                    <a:p>
                      <a:pPr indent="0" lvl="0" marL="0" rtl="0" algn="ctr">
                        <a:spcBef>
                          <a:spcPts val="0"/>
                        </a:spcBef>
                        <a:spcAft>
                          <a:spcPts val="0"/>
                        </a:spcAft>
                        <a:buNone/>
                      </a:pPr>
                      <a:r>
                        <a:rPr lang="en-US"/>
                        <a:t>47</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t>The Cansat shall operate for a minimum of two hours when integrated into the rocket.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High</a:t>
                      </a:r>
                      <a:endParaRPr>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4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41" name="Google Shape;1541;p14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42" name="Google Shape;1542;p14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Electrical Block Diagram</a:t>
            </a:r>
            <a:endParaRPr/>
          </a:p>
        </p:txBody>
      </p:sp>
      <p:sp>
        <p:nvSpPr>
          <p:cNvPr id="1543" name="Google Shape;1543;p14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544" name="Google Shape;1544;p14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45" name="Google Shape;1545;p141"/>
          <p:cNvPicPr preferRelativeResize="0"/>
          <p:nvPr/>
        </p:nvPicPr>
        <p:blipFill>
          <a:blip r:embed="rId3">
            <a:alphaModFix/>
          </a:blip>
          <a:stretch>
            <a:fillRect/>
          </a:stretch>
        </p:blipFill>
        <p:spPr>
          <a:xfrm>
            <a:off x="152400" y="1270275"/>
            <a:ext cx="8839200" cy="443819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4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Power</a:t>
            </a:r>
            <a:r>
              <a:rPr lang="en-US"/>
              <a:t> </a:t>
            </a:r>
            <a:r>
              <a:rPr b="1" i="0" lang="en-US" sz="2400" u="none" cap="none" strike="noStrike">
                <a:solidFill>
                  <a:schemeClr val="accent2"/>
                </a:solidFill>
                <a:latin typeface="Arial"/>
                <a:ea typeface="Arial"/>
                <a:cs typeface="Arial"/>
                <a:sym typeface="Arial"/>
              </a:rPr>
              <a:t>S</a:t>
            </a:r>
            <a:r>
              <a:rPr lang="en-US"/>
              <a:t>ource</a:t>
            </a:r>
            <a:endParaRPr/>
          </a:p>
        </p:txBody>
      </p:sp>
      <p:sp>
        <p:nvSpPr>
          <p:cNvPr id="1551" name="Google Shape;1551;p14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52" name="Google Shape;1552;p14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53" name="Google Shape;1553;p142"/>
          <p:cNvSpPr txBox="1"/>
          <p:nvPr/>
        </p:nvSpPr>
        <p:spPr>
          <a:xfrm>
            <a:off x="241663"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graphicFrame>
        <p:nvGraphicFramePr>
          <p:cNvPr id="1554" name="Google Shape;1554;p142"/>
          <p:cNvGraphicFramePr/>
          <p:nvPr/>
        </p:nvGraphicFramePr>
        <p:xfrm>
          <a:off x="231975" y="1232600"/>
          <a:ext cx="3000000" cy="3000000"/>
        </p:xfrm>
        <a:graphic>
          <a:graphicData uri="http://schemas.openxmlformats.org/drawingml/2006/table">
            <a:tbl>
              <a:tblPr>
                <a:noFill/>
                <a:tableStyleId>{5248A033-B59B-4F7F-8831-354D96AE2D3F}</a:tableStyleId>
              </a:tblPr>
              <a:tblGrid>
                <a:gridCol w="1381075"/>
                <a:gridCol w="1147375"/>
                <a:gridCol w="1225650"/>
                <a:gridCol w="1113375"/>
                <a:gridCol w="1791575"/>
                <a:gridCol w="2052500"/>
              </a:tblGrid>
              <a:tr h="381000">
                <a:tc>
                  <a:txBody>
                    <a:bodyPr/>
                    <a:lstStyle/>
                    <a:p>
                      <a:pPr indent="0" lvl="0" marL="0" marR="0" rtl="0" algn="ctr">
                        <a:lnSpc>
                          <a:spcPct val="100000"/>
                        </a:lnSpc>
                        <a:spcBef>
                          <a:spcPts val="0"/>
                        </a:spcBef>
                        <a:spcAft>
                          <a:spcPts val="0"/>
                        </a:spcAft>
                        <a:buNone/>
                      </a:pPr>
                      <a:r>
                        <a:rPr lang="en-US"/>
                        <a:t>MODEL </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VOLTAGE (V)</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CURRENT (mAh)</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WEIGHT</a:t>
                      </a:r>
                      <a:r>
                        <a:rPr lang="en-US"/>
                        <a:t> (g)</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DIMENSION (mm)</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BATTERY CHEMISTRY</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96200">
                <a:tc>
                  <a:txBody>
                    <a:bodyPr/>
                    <a:lstStyle/>
                    <a:p>
                      <a:pPr indent="0" lvl="0" marL="0" rtl="0" algn="ctr">
                        <a:spcBef>
                          <a:spcPts val="0"/>
                        </a:spcBef>
                        <a:spcAft>
                          <a:spcPts val="0"/>
                        </a:spcAft>
                        <a:buNone/>
                      </a:pPr>
                      <a:r>
                        <a:rPr lang="en-US">
                          <a:solidFill>
                            <a:srgbClr val="434343"/>
                          </a:solidFill>
                        </a:rPr>
                        <a:t>ENERGIZER CR 2032</a:t>
                      </a:r>
                      <a:endParaRPr>
                        <a:solidFill>
                          <a:srgbClr val="434343"/>
                        </a:solidFill>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434343"/>
                          </a:solidFill>
                        </a:rPr>
                        <a:t>3</a:t>
                      </a:r>
                      <a:endParaRPr>
                        <a:solidFill>
                          <a:srgbClr val="434343"/>
                        </a:solidFill>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434343"/>
                          </a:solidFill>
                        </a:rPr>
                        <a:t>235</a:t>
                      </a:r>
                      <a:endParaRPr>
                        <a:solidFill>
                          <a:srgbClr val="434343"/>
                        </a:solidFill>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434343"/>
                          </a:solidFill>
                        </a:rPr>
                        <a:t>3,3</a:t>
                      </a:r>
                      <a:endParaRPr>
                        <a:solidFill>
                          <a:srgbClr val="434343"/>
                        </a:solidFill>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434343"/>
                          </a:solidFill>
                        </a:rPr>
                        <a:t>20</a:t>
                      </a:r>
                      <a:r>
                        <a:rPr lang="en-US">
                          <a:solidFill>
                            <a:srgbClr val="434343"/>
                          </a:solidFill>
                        </a:rPr>
                        <a:t>mm x 3,2mm</a:t>
                      </a:r>
                      <a:endParaRPr>
                        <a:solidFill>
                          <a:srgbClr val="434343"/>
                        </a:solidFill>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434343"/>
                          </a:solidFill>
                        </a:rPr>
                        <a:t>LiMnO2</a:t>
                      </a:r>
                      <a:endParaRPr>
                        <a:solidFill>
                          <a:srgbClr val="434343"/>
                        </a:solidFill>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
        <p:nvSpPr>
          <p:cNvPr id="1555" name="Google Shape;1555;p142"/>
          <p:cNvSpPr txBox="1"/>
          <p:nvPr/>
        </p:nvSpPr>
        <p:spPr>
          <a:xfrm>
            <a:off x="241675" y="3996450"/>
            <a:ext cx="3789600" cy="4002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Clr>
                <a:schemeClr val="dk1"/>
              </a:buClr>
              <a:buSzPts val="1100"/>
              <a:buFont typeface="Arial"/>
              <a:buNone/>
            </a:pPr>
            <a:r>
              <a:t/>
            </a:r>
            <a:endParaRPr/>
          </a:p>
        </p:txBody>
      </p:sp>
      <p:pic>
        <p:nvPicPr>
          <p:cNvPr id="1556" name="Google Shape;1556;p142"/>
          <p:cNvPicPr preferRelativeResize="0"/>
          <p:nvPr/>
        </p:nvPicPr>
        <p:blipFill>
          <a:blip r:embed="rId3">
            <a:alphaModFix/>
          </a:blip>
          <a:stretch>
            <a:fillRect/>
          </a:stretch>
        </p:blipFill>
        <p:spPr>
          <a:xfrm>
            <a:off x="3368825" y="3253550"/>
            <a:ext cx="2406350" cy="240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19" name="Google Shape;219;p2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0" name="Google Shape;220;p2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1" name="Google Shape;221;p2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22" name="Google Shape;222;p26"/>
          <p:cNvGraphicFramePr/>
          <p:nvPr/>
        </p:nvGraphicFramePr>
        <p:xfrm>
          <a:off x="228600" y="1085625"/>
          <a:ext cx="3000000" cy="3000000"/>
        </p:xfrm>
        <a:graphic>
          <a:graphicData uri="http://schemas.openxmlformats.org/drawingml/2006/table">
            <a:tbl>
              <a:tblPr>
                <a:noFill/>
                <a:tableStyleId>{5248A033-B59B-4F7F-8831-354D96AE2D3F}</a:tableStyleId>
              </a:tblPr>
              <a:tblGrid>
                <a:gridCol w="624175"/>
                <a:gridCol w="8062625"/>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r>
              <a:tr h="650750">
                <a:tc>
                  <a:txBody>
                    <a:bodyPr/>
                    <a:lstStyle/>
                    <a:p>
                      <a:pPr indent="0" lvl="0" marL="0" rtl="0" algn="ctr">
                        <a:spcBef>
                          <a:spcPts val="0"/>
                        </a:spcBef>
                        <a:spcAft>
                          <a:spcPts val="0"/>
                        </a:spcAft>
                        <a:buNone/>
                      </a:pPr>
                      <a:r>
                        <a:rPr lang="en-US"/>
                        <a:t>18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Cost of the CanSat shall be under $1000. Ground support and analysis tools are not included in the cost.</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50750">
                <a:tc>
                  <a:txBody>
                    <a:bodyPr/>
                    <a:lstStyle/>
                    <a:p>
                      <a:pPr indent="0" lvl="0" marL="0" rtl="0" algn="ctr">
                        <a:spcBef>
                          <a:spcPts val="0"/>
                        </a:spcBef>
                        <a:spcAft>
                          <a:spcPts val="0"/>
                        </a:spcAft>
                        <a:buNone/>
                      </a:pPr>
                      <a:r>
                        <a:rPr lang="en-US"/>
                        <a:t>19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XBEE radios shall be used for telemetry. 2.4 GHz Series radios are allowed. 900 MHz XBEE radios are also allowed.</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20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XBEE radios shall have their NETID/PANID set to their team number.</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21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XBEE radios shall not use broadcast mode.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22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descend spinning passively like a maple seed with no propulsion.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23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have a maximum descent rate of 20 m/s.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24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wing of the science payload shall be colored fluorescent orange, pink or green.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25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measure altitude using an air pressure sensor.</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4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62" name="Google Shape;1562;p14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63" name="Google Shape;1563;p14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Power Budget</a:t>
            </a:r>
            <a:endParaRPr/>
          </a:p>
        </p:txBody>
      </p:sp>
      <p:sp>
        <p:nvSpPr>
          <p:cNvPr id="1564" name="Google Shape;1564;p14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565" name="Google Shape;1565;p14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566" name="Google Shape;1566;p143"/>
          <p:cNvGraphicFramePr/>
          <p:nvPr/>
        </p:nvGraphicFramePr>
        <p:xfrm>
          <a:off x="226688" y="1217778"/>
          <a:ext cx="3000000" cy="3000000"/>
        </p:xfrm>
        <a:graphic>
          <a:graphicData uri="http://schemas.openxmlformats.org/drawingml/2006/table">
            <a:tbl>
              <a:tblPr>
                <a:noFill/>
                <a:tableStyleId>{5248A033-B59B-4F7F-8831-354D96AE2D3F}</a:tableStyleId>
              </a:tblPr>
              <a:tblGrid>
                <a:gridCol w="2119200"/>
                <a:gridCol w="1699025"/>
                <a:gridCol w="1290325"/>
                <a:gridCol w="1147000"/>
                <a:gridCol w="1145250"/>
                <a:gridCol w="1289825"/>
              </a:tblGrid>
              <a:tr h="577100">
                <a:tc>
                  <a:txBody>
                    <a:bodyPr/>
                    <a:lstStyle/>
                    <a:p>
                      <a:pPr indent="0" lvl="0" marL="0" rtl="0" algn="ctr">
                        <a:lnSpc>
                          <a:spcPct val="100000"/>
                        </a:lnSpc>
                        <a:spcBef>
                          <a:spcPts val="0"/>
                        </a:spcBef>
                        <a:spcAft>
                          <a:spcPts val="0"/>
                        </a:spcAft>
                        <a:buNone/>
                      </a:pPr>
                      <a:r>
                        <a:rPr b="1" lang="en-US" sz="1200"/>
                        <a:t>COMPONENT</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POWER CONSUMPTION (wh)</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CURRENT (mA)</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VOLTAGE (V)</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DUTY CYCLES (hr)</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SOURCE</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380975">
                <a:tc>
                  <a:txBody>
                    <a:bodyPr/>
                    <a:lstStyle/>
                    <a:p>
                      <a:pPr indent="0" lvl="0" marL="0" rtl="0" algn="ctr">
                        <a:lnSpc>
                          <a:spcPct val="150000"/>
                        </a:lnSpc>
                        <a:spcBef>
                          <a:spcPts val="0"/>
                        </a:spcBef>
                        <a:spcAft>
                          <a:spcPts val="0"/>
                        </a:spcAft>
                        <a:buNone/>
                      </a:pPr>
                      <a:r>
                        <a:rPr lang="en-US"/>
                        <a:t>Arduino Mega 2560 mini</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0,0051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0,51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Clr>
                          <a:schemeClr val="dk1"/>
                        </a:buClr>
                        <a:buSzPts val="1100"/>
                        <a:buFont typeface="Arial"/>
                        <a:buNone/>
                      </a:pPr>
                      <a:r>
                        <a:rPr lang="en-US"/>
                        <a:t>Adafruit Ultimate GPS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20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Clr>
                          <a:schemeClr val="dk1"/>
                        </a:buClr>
                        <a:buSzPts val="1100"/>
                        <a:buFont typeface="Arial"/>
                        <a:buNone/>
                      </a:pPr>
                      <a:r>
                        <a:rPr lang="en-US"/>
                        <a:t>10 DOF IMU Sensor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0,42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42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None/>
                      </a:pPr>
                      <a:r>
                        <a:rPr lang="en-US"/>
                        <a:t>Mini Spy Camera</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0,055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110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a:t>
                      </a:r>
                      <a:r>
                        <a:rPr lang="en-US"/>
                        <a:t>10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None/>
                      </a:pPr>
                      <a:r>
                        <a:rPr lang="en-US"/>
                        <a:t>Servo 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0,052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650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0,016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None/>
                      </a:pPr>
                      <a:r>
                        <a:rPr lang="en-US"/>
                        <a:t>Servo 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0,052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650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0,016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None/>
                      </a:pPr>
                      <a:r>
                        <a:rPr lang="en-US"/>
                        <a:t>Servo 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0,10725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325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0,066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None/>
                      </a:pPr>
                      <a:r>
                        <a:rPr lang="en-US"/>
                        <a:t>XBee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0,1518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23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3,3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None/>
                      </a:pPr>
                      <a:r>
                        <a:rPr lang="en-US"/>
                        <a:t>Rotary Encoder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0,001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0,10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67" name="Google Shape;1567;p143"/>
          <p:cNvSpPr txBox="1"/>
          <p:nvPr/>
        </p:nvSpPr>
        <p:spPr>
          <a:xfrm>
            <a:off x="228600" y="5935575"/>
            <a:ext cx="51927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a:solidFill>
                  <a:schemeClr val="dk1"/>
                </a:solidFill>
              </a:rPr>
              <a:t>(</a:t>
            </a:r>
            <a:r>
              <a:rPr lang="en-US">
                <a:solidFill>
                  <a:schemeClr val="dk1"/>
                </a:solidFill>
              </a:rPr>
              <a:t>Servo 1 and Servo 2 hold payloads in container)</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4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1573" name="Google Shape;1573;p14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74" name="Google Shape;1574;p14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Power Budget</a:t>
            </a:r>
            <a:endParaRPr/>
          </a:p>
        </p:txBody>
      </p:sp>
      <p:sp>
        <p:nvSpPr>
          <p:cNvPr id="1575" name="Google Shape;1575;p14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1576" name="Google Shape;1576;p14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577" name="Google Shape;1577;p144"/>
          <p:cNvGraphicFramePr/>
          <p:nvPr/>
        </p:nvGraphicFramePr>
        <p:xfrm>
          <a:off x="226688" y="1216028"/>
          <a:ext cx="3000000" cy="3000000"/>
        </p:xfrm>
        <a:graphic>
          <a:graphicData uri="http://schemas.openxmlformats.org/drawingml/2006/table">
            <a:tbl>
              <a:tblPr>
                <a:noFill/>
                <a:tableStyleId>{5248A033-B59B-4F7F-8831-354D96AE2D3F}</a:tableStyleId>
              </a:tblPr>
              <a:tblGrid>
                <a:gridCol w="2119200"/>
                <a:gridCol w="1699025"/>
                <a:gridCol w="1290325"/>
                <a:gridCol w="1147000"/>
                <a:gridCol w="1145250"/>
                <a:gridCol w="1289825"/>
              </a:tblGrid>
              <a:tr h="577100">
                <a:tc>
                  <a:txBody>
                    <a:bodyPr/>
                    <a:lstStyle/>
                    <a:p>
                      <a:pPr indent="0" lvl="0" marL="0" rtl="0" algn="ctr">
                        <a:lnSpc>
                          <a:spcPct val="100000"/>
                        </a:lnSpc>
                        <a:spcBef>
                          <a:spcPts val="0"/>
                        </a:spcBef>
                        <a:spcAft>
                          <a:spcPts val="0"/>
                        </a:spcAft>
                        <a:buNone/>
                      </a:pPr>
                      <a:r>
                        <a:rPr b="1" lang="en-US" sz="1200"/>
                        <a:t>COMPONENT</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POWER CONSUMPTION (wh)</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CURRENT (mA)</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VOLTAGE (V)</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DUTY CYCLES (hr)</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200"/>
                        <a:t>SOURCE</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380975">
                <a:tc>
                  <a:txBody>
                    <a:bodyPr/>
                    <a:lstStyle/>
                    <a:p>
                      <a:pPr indent="0" lvl="0" marL="0" rtl="0" algn="ctr">
                        <a:lnSpc>
                          <a:spcPct val="150000"/>
                        </a:lnSpc>
                        <a:spcBef>
                          <a:spcPts val="0"/>
                        </a:spcBef>
                        <a:spcAft>
                          <a:spcPts val="0"/>
                        </a:spcAft>
                        <a:buNone/>
                      </a:pPr>
                      <a:r>
                        <a:rPr lang="en-US"/>
                        <a:t>Buzzer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500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0,016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None/>
                      </a:pPr>
                      <a:r>
                        <a:rPr lang="en-US"/>
                        <a:t>AMS1117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0,12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10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None/>
                      </a:pPr>
                      <a:r>
                        <a:rPr lang="en-US"/>
                        <a:t>Arduino Mona DS3231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0,002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0,2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2C2C2"/>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C2C2C2"/>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t>Datasheet</a:t>
                      </a:r>
                      <a:endParaRPr/>
                    </a:p>
                  </a:txBody>
                  <a:tcPr marT="91425" marB="91425" marR="91425" marL="91425" anchor="ctr">
                    <a:lnL cap="flat" cmpd="sng" w="9525">
                      <a:solidFill>
                        <a:srgbClr val="C2C2C2"/>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0975">
                <a:tc>
                  <a:txBody>
                    <a:bodyPr/>
                    <a:lstStyle/>
                    <a:p>
                      <a:pPr indent="0" lvl="0" marL="0" rtl="0" algn="ctr">
                        <a:lnSpc>
                          <a:spcPct val="150000"/>
                        </a:lnSpc>
                        <a:spcBef>
                          <a:spcPts val="0"/>
                        </a:spcBef>
                        <a:spcAft>
                          <a:spcPts val="0"/>
                        </a:spcAft>
                        <a:buNone/>
                      </a:pPr>
                      <a:r>
                        <a:rPr lang="en-US">
                          <a:solidFill>
                            <a:srgbClr val="FF0000"/>
                          </a:solidFill>
                        </a:rPr>
                        <a:t>Total</a:t>
                      </a:r>
                      <a:endParaRPr>
                        <a:solidFill>
                          <a:srgbClr val="FF0000"/>
                        </a:solidFill>
                      </a:endParaRPr>
                    </a:p>
                  </a:txBody>
                  <a:tcPr marT="91425" marB="91425" marR="91425" marL="91425" anchor="ctr">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en-US">
                          <a:solidFill>
                            <a:srgbClr val="FF0000"/>
                          </a:solidFill>
                        </a:rPr>
                        <a:t>1,20515</a:t>
                      </a:r>
                      <a:endParaRPr>
                        <a:solidFill>
                          <a:srgbClr val="FF0000"/>
                        </a:solidFill>
                      </a:endParaRPr>
                    </a:p>
                  </a:txBody>
                  <a:tcPr marT="91425" marB="91425" marR="91425" marL="91425" anchor="ctr">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a:p>
                  </a:txBody>
                  <a:tcPr marT="91425" marB="91425" marR="91425" marL="91425" anchor="ctr">
                    <a:lnL cap="flat" cmpd="sng" w="9525">
                      <a:solidFill>
                        <a:srgbClr val="FF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2C2C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578" name="Google Shape;1578;p144"/>
          <p:cNvSpPr txBox="1"/>
          <p:nvPr/>
        </p:nvSpPr>
        <p:spPr>
          <a:xfrm>
            <a:off x="294338" y="5568138"/>
            <a:ext cx="82737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US">
                <a:solidFill>
                  <a:schemeClr val="dk1"/>
                </a:solidFill>
              </a:rPr>
              <a:t>Conclusion: Our batteries are enough to power all components for two hours</a:t>
            </a:r>
            <a:endParaRPr/>
          </a:p>
        </p:txBody>
      </p:sp>
      <p:graphicFrame>
        <p:nvGraphicFramePr>
          <p:cNvPr id="1579" name="Google Shape;1579;p144"/>
          <p:cNvGraphicFramePr/>
          <p:nvPr/>
        </p:nvGraphicFramePr>
        <p:xfrm>
          <a:off x="294338" y="3858650"/>
          <a:ext cx="3000000" cy="3000000"/>
        </p:xfrm>
        <a:graphic>
          <a:graphicData uri="http://schemas.openxmlformats.org/drawingml/2006/table">
            <a:tbl>
              <a:tblPr>
                <a:noFill/>
                <a:tableStyleId>{5248A033-B59B-4F7F-8831-354D96AE2D3F}</a:tableStyleId>
              </a:tblPr>
              <a:tblGrid>
                <a:gridCol w="3081900"/>
                <a:gridCol w="2621650"/>
                <a:gridCol w="2851775"/>
              </a:tblGrid>
              <a:tr h="647625">
                <a:tc>
                  <a:txBody>
                    <a:bodyPr/>
                    <a:lstStyle/>
                    <a:p>
                      <a:pPr indent="0" lvl="0" marL="0" rtl="0" algn="ctr">
                        <a:spcBef>
                          <a:spcPts val="0"/>
                        </a:spcBef>
                        <a:spcAft>
                          <a:spcPts val="0"/>
                        </a:spcAft>
                        <a:buNone/>
                      </a:pPr>
                      <a:r>
                        <a:rPr b="1" lang="en-US" sz="1200"/>
                        <a:t>AVAILABLE TOTAL POWER CAPACITY</a:t>
                      </a:r>
                      <a:endParaRPr b="1" sz="1200"/>
                    </a:p>
                    <a:p>
                      <a:pPr indent="0" lvl="0" marL="0" rtl="0" algn="ctr">
                        <a:spcBef>
                          <a:spcPts val="0"/>
                        </a:spcBef>
                        <a:spcAft>
                          <a:spcPts val="0"/>
                        </a:spcAft>
                        <a:buNone/>
                      </a:pPr>
                      <a:r>
                        <a:rPr b="1" lang="en-US" sz="1200"/>
                        <a:t>(for two batteries)</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n-US" sz="1200">
                          <a:solidFill>
                            <a:schemeClr val="dk1"/>
                          </a:solidFill>
                        </a:rPr>
                        <a:t>TOTAL POWER CONSUMED</a:t>
                      </a:r>
                      <a:endParaRPr b="1" sz="1200">
                        <a:solidFill>
                          <a:schemeClr val="dk1"/>
                        </a:solidFill>
                      </a:endParaRPr>
                    </a:p>
                    <a:p>
                      <a:pPr indent="0" lvl="0" marL="0" rtl="0" algn="ctr">
                        <a:spcBef>
                          <a:spcPts val="0"/>
                        </a:spcBef>
                        <a:spcAft>
                          <a:spcPts val="0"/>
                        </a:spcAft>
                        <a:buClr>
                          <a:schemeClr val="dk1"/>
                        </a:buClr>
                        <a:buSzPts val="1100"/>
                        <a:buFont typeface="Arial"/>
                        <a:buNone/>
                      </a:pPr>
                      <a:r>
                        <a:rPr b="1" lang="en-US" sz="1200">
                          <a:solidFill>
                            <a:schemeClr val="dk1"/>
                          </a:solidFill>
                        </a:rPr>
                        <a:t>(for two hours)</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n-US" sz="1200">
                          <a:solidFill>
                            <a:schemeClr val="dk1"/>
                          </a:solidFill>
                        </a:rPr>
                        <a:t>MARGIN OF POWER CONSUMPTION</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553200">
                <a:tc>
                  <a:txBody>
                    <a:bodyPr/>
                    <a:lstStyle/>
                    <a:p>
                      <a:pPr indent="0" lvl="0" marL="0" rtl="0" algn="ctr">
                        <a:spcBef>
                          <a:spcPts val="0"/>
                        </a:spcBef>
                        <a:spcAft>
                          <a:spcPts val="0"/>
                        </a:spcAft>
                        <a:buClr>
                          <a:schemeClr val="dk1"/>
                        </a:buClr>
                        <a:buSzPts val="1100"/>
                        <a:buFont typeface="Arial"/>
                        <a:buNone/>
                      </a:pPr>
                      <a:r>
                        <a:rPr lang="en-US">
                          <a:solidFill>
                            <a:schemeClr val="dk1"/>
                          </a:solidFill>
                        </a:rPr>
                        <a:t>2,115 </a:t>
                      </a:r>
                      <a:r>
                        <a:rPr lang="en-US">
                          <a:solidFill>
                            <a:schemeClr val="dk1"/>
                          </a:solidFill>
                        </a:rPr>
                        <a:t>wh</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1,2</a:t>
                      </a:r>
                      <a:r>
                        <a:rPr lang="en-US"/>
                        <a:t>0515</a:t>
                      </a:r>
                      <a:r>
                        <a:rPr lang="en-US"/>
                        <a:t> wh</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0,90985 </a:t>
                      </a:r>
                      <a:r>
                        <a:rPr lang="en-US"/>
                        <a:t>wh</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4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85" name="Google Shape;1585;p14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86" name="Google Shape;1586;p14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Electrical Block Diagram</a:t>
            </a:r>
            <a:endParaRPr/>
          </a:p>
        </p:txBody>
      </p:sp>
      <p:sp>
        <p:nvSpPr>
          <p:cNvPr id="1587" name="Google Shape;1587;p14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588" name="Google Shape;1588;p14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89" name="Google Shape;1589;p145"/>
          <p:cNvSpPr txBox="1"/>
          <p:nvPr/>
        </p:nvSpPr>
        <p:spPr>
          <a:xfrm>
            <a:off x="-3811325" y="4868025"/>
            <a:ext cx="35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90" name="Google Shape;1590;p145"/>
          <p:cNvSpPr txBox="1"/>
          <p:nvPr/>
        </p:nvSpPr>
        <p:spPr>
          <a:xfrm>
            <a:off x="228600" y="5847575"/>
            <a:ext cx="38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AMS117: On board Arduino voltage regulator</a:t>
            </a:r>
            <a:endParaRPr>
              <a:solidFill>
                <a:schemeClr val="dk1"/>
              </a:solidFill>
            </a:endParaRPr>
          </a:p>
        </p:txBody>
      </p:sp>
      <p:pic>
        <p:nvPicPr>
          <p:cNvPr id="1591" name="Google Shape;1591;p145"/>
          <p:cNvPicPr preferRelativeResize="0"/>
          <p:nvPr/>
        </p:nvPicPr>
        <p:blipFill>
          <a:blip r:embed="rId3">
            <a:alphaModFix/>
          </a:blip>
          <a:stretch>
            <a:fillRect/>
          </a:stretch>
        </p:blipFill>
        <p:spPr>
          <a:xfrm>
            <a:off x="152400" y="1860450"/>
            <a:ext cx="8839200" cy="327729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4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Power S</a:t>
            </a:r>
            <a:r>
              <a:rPr lang="en-US"/>
              <a:t>ource</a:t>
            </a:r>
            <a:endParaRPr/>
          </a:p>
        </p:txBody>
      </p:sp>
      <p:sp>
        <p:nvSpPr>
          <p:cNvPr id="1597" name="Google Shape;1597;p14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98" name="Google Shape;1598;p14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99" name="Google Shape;1599;p14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graphicFrame>
        <p:nvGraphicFramePr>
          <p:cNvPr id="1600" name="Google Shape;1600;p146"/>
          <p:cNvGraphicFramePr/>
          <p:nvPr/>
        </p:nvGraphicFramePr>
        <p:xfrm>
          <a:off x="180663" y="1130375"/>
          <a:ext cx="3000000" cy="3000000"/>
        </p:xfrm>
        <a:graphic>
          <a:graphicData uri="http://schemas.openxmlformats.org/drawingml/2006/table">
            <a:tbl>
              <a:tblPr>
                <a:noFill/>
                <a:tableStyleId>{5248A033-B59B-4F7F-8831-354D96AE2D3F}</a:tableStyleId>
              </a:tblPr>
              <a:tblGrid>
                <a:gridCol w="1172375"/>
                <a:gridCol w="1338050"/>
                <a:gridCol w="1225775"/>
                <a:gridCol w="1096550"/>
                <a:gridCol w="1726500"/>
                <a:gridCol w="2174575"/>
              </a:tblGrid>
              <a:tr h="381000">
                <a:tc>
                  <a:txBody>
                    <a:bodyPr/>
                    <a:lstStyle/>
                    <a:p>
                      <a:pPr indent="0" lvl="0" marL="0" marR="0" rtl="0" algn="ctr">
                        <a:lnSpc>
                          <a:spcPct val="100000"/>
                        </a:lnSpc>
                        <a:spcBef>
                          <a:spcPts val="0"/>
                        </a:spcBef>
                        <a:spcAft>
                          <a:spcPts val="0"/>
                        </a:spcAft>
                        <a:buNone/>
                      </a:pPr>
                      <a:r>
                        <a:rPr lang="en-US"/>
                        <a:t>MODEL</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VOLTAGE (V)</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CURRENT</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WEIGHT</a:t>
                      </a:r>
                      <a:r>
                        <a:rPr lang="en-US"/>
                        <a:t> (g)</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DIMENSION (mm)</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a:t>BATTERY CHEMISTRY</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96200">
                <a:tc>
                  <a:txBody>
                    <a:bodyPr/>
                    <a:lstStyle/>
                    <a:p>
                      <a:pPr indent="0" lvl="0" marL="0" rtl="0" algn="ctr">
                        <a:spcBef>
                          <a:spcPts val="0"/>
                        </a:spcBef>
                        <a:spcAft>
                          <a:spcPts val="0"/>
                        </a:spcAft>
                        <a:buNone/>
                      </a:pPr>
                      <a:r>
                        <a:rPr lang="en-US"/>
                        <a:t>LIR3048</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3.7</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200</a:t>
                      </a:r>
                      <a:r>
                        <a:rPr lang="en-US"/>
                        <a:t>mAh</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8</a:t>
                      </a:r>
                      <a:r>
                        <a:rPr lang="en-US"/>
                        <a:t>.30</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30mm x 4.8mm</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highlight>
                            <a:srgbClr val="FFFFFF"/>
                          </a:highlight>
                        </a:rPr>
                        <a:t>Li-ion</a:t>
                      </a:r>
                      <a:endParaRPr/>
                    </a:p>
                  </a:txBody>
                  <a:tcPr marT="91425" marB="91425" marR="91425" marL="91425" anchor="ctr">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pic>
        <p:nvPicPr>
          <p:cNvPr id="1601" name="Google Shape;1601;p146"/>
          <p:cNvPicPr preferRelativeResize="0"/>
          <p:nvPr/>
        </p:nvPicPr>
        <p:blipFill>
          <a:blip r:embed="rId3">
            <a:alphaModFix/>
          </a:blip>
          <a:stretch>
            <a:fillRect/>
          </a:stretch>
        </p:blipFill>
        <p:spPr>
          <a:xfrm>
            <a:off x="2851143" y="2581910"/>
            <a:ext cx="3441714" cy="3441714"/>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4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07" name="Google Shape;1607;p14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08" name="Google Shape;1608;p14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Power Budget</a:t>
            </a:r>
            <a:endParaRPr/>
          </a:p>
        </p:txBody>
      </p:sp>
      <p:sp>
        <p:nvSpPr>
          <p:cNvPr id="1609" name="Google Shape;1609;p14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Agustina Romero</a:t>
            </a:r>
            <a:endParaRPr b="0" i="0" sz="1400" u="none" cap="none" strike="noStrike">
              <a:solidFill>
                <a:srgbClr val="000000"/>
              </a:solidFill>
              <a:latin typeface="Arial"/>
              <a:ea typeface="Arial"/>
              <a:cs typeface="Arial"/>
              <a:sym typeface="Arial"/>
            </a:endParaRPr>
          </a:p>
        </p:txBody>
      </p:sp>
      <p:sp>
        <p:nvSpPr>
          <p:cNvPr id="1610" name="Google Shape;1610;p14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611" name="Google Shape;1611;p147"/>
          <p:cNvGraphicFramePr/>
          <p:nvPr/>
        </p:nvGraphicFramePr>
        <p:xfrm>
          <a:off x="226675" y="1069475"/>
          <a:ext cx="3000000" cy="3000000"/>
        </p:xfrm>
        <a:graphic>
          <a:graphicData uri="http://schemas.openxmlformats.org/drawingml/2006/table">
            <a:tbl>
              <a:tblPr>
                <a:noFill/>
                <a:tableStyleId>{5248A033-B59B-4F7F-8831-354D96AE2D3F}</a:tableStyleId>
              </a:tblPr>
              <a:tblGrid>
                <a:gridCol w="2119200"/>
                <a:gridCol w="1699025"/>
                <a:gridCol w="1290325"/>
                <a:gridCol w="1147000"/>
                <a:gridCol w="1145250"/>
                <a:gridCol w="1289825"/>
              </a:tblGrid>
              <a:tr h="381000">
                <a:tc>
                  <a:txBody>
                    <a:bodyPr/>
                    <a:lstStyle/>
                    <a:p>
                      <a:pPr indent="0" lvl="0" marL="0" rtl="0" algn="ctr">
                        <a:spcBef>
                          <a:spcPts val="0"/>
                        </a:spcBef>
                        <a:spcAft>
                          <a:spcPts val="0"/>
                        </a:spcAft>
                        <a:buNone/>
                      </a:pPr>
                      <a:r>
                        <a:rPr b="1" lang="en-US"/>
                        <a:t>COMPONENT                                                              </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POWER CONSUMPTION (wh)</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CURRENT (mA)</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VOLTAGE (V)</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DUTY CYCLES (hr)</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a:t>SOURCE</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US"/>
                        <a:t>Arduino Nano</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0,002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0,2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10 DOF IMU Sensor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0,42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42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XBee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0,1518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23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3,3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US">
                          <a:solidFill>
                            <a:schemeClr val="dk1"/>
                          </a:solidFill>
                        </a:rPr>
                        <a:t>AMS117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0,12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10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Datasheet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solidFill>
                            <a:srgbClr val="FF0000"/>
                          </a:solidFill>
                        </a:rPr>
                        <a:t>Total</a:t>
                      </a:r>
                      <a:endParaRPr>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FF0000"/>
                          </a:solidFill>
                        </a:rPr>
                        <a:t>0,6938</a:t>
                      </a:r>
                      <a:endParaRPr>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612" name="Google Shape;1612;p147"/>
          <p:cNvSpPr txBox="1"/>
          <p:nvPr/>
        </p:nvSpPr>
        <p:spPr>
          <a:xfrm>
            <a:off x="245099" y="4028525"/>
            <a:ext cx="86538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US">
                <a:solidFill>
                  <a:schemeClr val="dk1"/>
                </a:solidFill>
              </a:rPr>
              <a:t>Each battery provides 0.74 wh</a:t>
            </a:r>
            <a:endParaRPr b="1">
              <a:solidFill>
                <a:schemeClr val="dk1"/>
              </a:solidFill>
            </a:endParaRPr>
          </a:p>
        </p:txBody>
      </p:sp>
      <p:graphicFrame>
        <p:nvGraphicFramePr>
          <p:cNvPr id="1613" name="Google Shape;1613;p147"/>
          <p:cNvGraphicFramePr/>
          <p:nvPr/>
        </p:nvGraphicFramePr>
        <p:xfrm>
          <a:off x="245075" y="4602488"/>
          <a:ext cx="3000000" cy="3000000"/>
        </p:xfrm>
        <a:graphic>
          <a:graphicData uri="http://schemas.openxmlformats.org/drawingml/2006/table">
            <a:tbl>
              <a:tblPr>
                <a:noFill/>
                <a:tableStyleId>{5248A033-B59B-4F7F-8831-354D96AE2D3F}</a:tableStyleId>
              </a:tblPr>
              <a:tblGrid>
                <a:gridCol w="2884600"/>
                <a:gridCol w="2884600"/>
                <a:gridCol w="2884600"/>
              </a:tblGrid>
              <a:tr h="544125">
                <a:tc>
                  <a:txBody>
                    <a:bodyPr/>
                    <a:lstStyle/>
                    <a:p>
                      <a:pPr indent="0" lvl="0" marL="0" rtl="0" algn="ctr">
                        <a:spcBef>
                          <a:spcPts val="0"/>
                        </a:spcBef>
                        <a:spcAft>
                          <a:spcPts val="0"/>
                        </a:spcAft>
                        <a:buNone/>
                      </a:pPr>
                      <a:r>
                        <a:rPr b="1" lang="en-US" sz="1200"/>
                        <a:t>AVAILABLE TOTAL POWER CAPACITY</a:t>
                      </a:r>
                      <a:endParaRPr b="1" sz="1200"/>
                    </a:p>
                    <a:p>
                      <a:pPr indent="0" lvl="0" marL="0" rtl="0" algn="ctr">
                        <a:spcBef>
                          <a:spcPts val="0"/>
                        </a:spcBef>
                        <a:spcAft>
                          <a:spcPts val="0"/>
                        </a:spcAft>
                        <a:buNone/>
                      </a:pPr>
                      <a:r>
                        <a:rPr b="1" lang="en-US" sz="1200"/>
                        <a:t>(for two batteries)</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sz="1200">
                          <a:solidFill>
                            <a:schemeClr val="dk1"/>
                          </a:solidFill>
                        </a:rPr>
                        <a:t>TOTAL POWER CONSUMED</a:t>
                      </a:r>
                      <a:endParaRPr b="1" sz="1200">
                        <a:solidFill>
                          <a:schemeClr val="dk1"/>
                        </a:solidFill>
                      </a:endParaRPr>
                    </a:p>
                    <a:p>
                      <a:pPr indent="0" lvl="0" marL="0" rtl="0" algn="ctr">
                        <a:spcBef>
                          <a:spcPts val="0"/>
                        </a:spcBef>
                        <a:spcAft>
                          <a:spcPts val="0"/>
                        </a:spcAft>
                        <a:buNone/>
                      </a:pPr>
                      <a:r>
                        <a:rPr b="1" lang="en-US" sz="1200">
                          <a:solidFill>
                            <a:schemeClr val="dk1"/>
                          </a:solidFill>
                        </a:rPr>
                        <a:t>(for two hours)</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US" sz="1200">
                          <a:solidFill>
                            <a:schemeClr val="dk1"/>
                          </a:solidFill>
                        </a:rPr>
                        <a:t>MARGIN OF POWER CONSUMPTION</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294075">
                <a:tc>
                  <a:txBody>
                    <a:bodyPr/>
                    <a:lstStyle/>
                    <a:p>
                      <a:pPr indent="0" lvl="0" marL="0" rtl="0" algn="ctr">
                        <a:spcBef>
                          <a:spcPts val="0"/>
                        </a:spcBef>
                        <a:spcAft>
                          <a:spcPts val="0"/>
                        </a:spcAft>
                        <a:buNone/>
                      </a:pPr>
                      <a:r>
                        <a:rPr lang="en-US">
                          <a:solidFill>
                            <a:schemeClr val="dk1"/>
                          </a:solidFill>
                        </a:rPr>
                        <a:t>1,48 wh</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0,6938 </a:t>
                      </a:r>
                      <a:r>
                        <a:rPr lang="en-US">
                          <a:solidFill>
                            <a:schemeClr val="dk1"/>
                          </a:solidFill>
                        </a:rPr>
                        <a:t> wh</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0,7862 </a:t>
                      </a:r>
                      <a:r>
                        <a:rPr lang="en-US">
                          <a:solidFill>
                            <a:schemeClr val="dk1"/>
                          </a:solidFill>
                        </a:rPr>
                        <a:t>wh</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14" name="Google Shape;1614;p147"/>
          <p:cNvSpPr txBox="1"/>
          <p:nvPr/>
        </p:nvSpPr>
        <p:spPr>
          <a:xfrm>
            <a:off x="245100" y="5903975"/>
            <a:ext cx="8273700" cy="40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US">
                <a:solidFill>
                  <a:schemeClr val="dk1"/>
                </a:solidFill>
              </a:rPr>
              <a:t>Conclusion : Our batteries are enough to power all components for two hours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4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20" name="Google Shape;1620;p148"/>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21" name="Google Shape;1621;p148"/>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Flight Software (FSW) Design</a:t>
            </a:r>
            <a:endParaRPr/>
          </a:p>
        </p:txBody>
      </p:sp>
      <p:sp>
        <p:nvSpPr>
          <p:cNvPr id="1622" name="Google Shape;1622;p148"/>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Ivan Maccio</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4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28" name="Google Shape;1628;p14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29" name="Google Shape;1629;p14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80"/>
              </a:spcBef>
              <a:spcAft>
                <a:spcPts val="0"/>
              </a:spcAft>
              <a:buClr>
                <a:schemeClr val="dk1"/>
              </a:buClr>
              <a:buSzPts val="2400"/>
              <a:buFont typeface="Arial"/>
              <a:buNone/>
            </a:pPr>
            <a:r>
              <a:rPr lang="en-US" sz="1400"/>
              <a:t>Programming Languages: </a:t>
            </a:r>
            <a:endParaRPr sz="1400"/>
          </a:p>
          <a:p>
            <a:pPr indent="0" lvl="0" marL="0" marR="0" rtl="0" algn="l">
              <a:lnSpc>
                <a:spcPct val="100000"/>
              </a:lnSpc>
              <a:spcBef>
                <a:spcPts val="480"/>
              </a:spcBef>
              <a:spcAft>
                <a:spcPts val="0"/>
              </a:spcAft>
              <a:buClr>
                <a:schemeClr val="dk1"/>
              </a:buClr>
              <a:buSzPts val="2400"/>
              <a:buFont typeface="Arial"/>
              <a:buNone/>
            </a:pPr>
            <a:r>
              <a:rPr lang="en-US" sz="1400"/>
              <a:t>• C/C++ </a:t>
            </a:r>
            <a:endParaRPr sz="1400"/>
          </a:p>
          <a:p>
            <a:pPr indent="0" lvl="0" marL="0" marR="0" rtl="0" algn="l">
              <a:lnSpc>
                <a:spcPct val="100000"/>
              </a:lnSpc>
              <a:spcBef>
                <a:spcPts val="480"/>
              </a:spcBef>
              <a:spcAft>
                <a:spcPts val="0"/>
              </a:spcAft>
              <a:buClr>
                <a:schemeClr val="dk1"/>
              </a:buClr>
              <a:buSzPts val="2400"/>
              <a:buFont typeface="Arial"/>
              <a:buNone/>
            </a:pPr>
            <a:r>
              <a:rPr lang="en-US" sz="1400"/>
              <a:t>Development environments:</a:t>
            </a:r>
            <a:endParaRPr sz="1400"/>
          </a:p>
          <a:p>
            <a:pPr indent="0" lvl="0" marL="0" marR="0" rtl="0" algn="l">
              <a:lnSpc>
                <a:spcPct val="100000"/>
              </a:lnSpc>
              <a:spcBef>
                <a:spcPts val="480"/>
              </a:spcBef>
              <a:spcAft>
                <a:spcPts val="0"/>
              </a:spcAft>
              <a:buClr>
                <a:schemeClr val="dk1"/>
              </a:buClr>
              <a:buSzPts val="2400"/>
              <a:buFont typeface="Arial"/>
              <a:buNone/>
            </a:pPr>
            <a:r>
              <a:rPr lang="en-US" sz="1400"/>
              <a:t>• </a:t>
            </a:r>
            <a:r>
              <a:rPr lang="en-US" sz="1400"/>
              <a:t>Arduino IDE </a:t>
            </a:r>
            <a:endParaRPr sz="1400"/>
          </a:p>
          <a:p>
            <a:pPr indent="0" lvl="0" marL="0" marR="0" rtl="0" algn="l">
              <a:lnSpc>
                <a:spcPct val="100000"/>
              </a:lnSpc>
              <a:spcBef>
                <a:spcPts val="480"/>
              </a:spcBef>
              <a:spcAft>
                <a:spcPts val="0"/>
              </a:spcAft>
              <a:buClr>
                <a:schemeClr val="dk1"/>
              </a:buClr>
              <a:buSzPts val="2400"/>
              <a:buFont typeface="Arial"/>
              <a:buNone/>
            </a:pPr>
            <a:r>
              <a:rPr lang="en-US" sz="1400"/>
              <a:t>Summary of FSW tasks: </a:t>
            </a:r>
            <a:endParaRPr sz="1400"/>
          </a:p>
          <a:p>
            <a:pPr indent="0" lvl="0" marL="0" marR="0" rtl="0" algn="l">
              <a:lnSpc>
                <a:spcPct val="100000"/>
              </a:lnSpc>
              <a:spcBef>
                <a:spcPts val="480"/>
              </a:spcBef>
              <a:spcAft>
                <a:spcPts val="0"/>
              </a:spcAft>
              <a:buClr>
                <a:schemeClr val="dk1"/>
              </a:buClr>
              <a:buSzPts val="2400"/>
              <a:buFont typeface="Arial"/>
              <a:buNone/>
            </a:pPr>
            <a:r>
              <a:rPr lang="en-US" sz="1400"/>
              <a:t>• To collect sensors data and convert it to a value that complies with CanSat requirements. </a:t>
            </a:r>
            <a:endParaRPr sz="1400"/>
          </a:p>
          <a:p>
            <a:pPr indent="0" lvl="0" marL="0" marR="0" rtl="0" algn="l">
              <a:lnSpc>
                <a:spcPct val="100000"/>
              </a:lnSpc>
              <a:spcBef>
                <a:spcPts val="480"/>
              </a:spcBef>
              <a:spcAft>
                <a:spcPts val="0"/>
              </a:spcAft>
              <a:buClr>
                <a:schemeClr val="dk1"/>
              </a:buClr>
              <a:buSzPts val="2400"/>
              <a:buFont typeface="Arial"/>
              <a:buNone/>
            </a:pPr>
            <a:r>
              <a:rPr lang="en-US" sz="1400"/>
              <a:t>• Send data to the Ground control station and store it to an onboard backup EEPROM. </a:t>
            </a:r>
            <a:endParaRPr sz="1400"/>
          </a:p>
          <a:p>
            <a:pPr indent="0" lvl="0" marL="0" marR="0" rtl="0" algn="l">
              <a:lnSpc>
                <a:spcPct val="100000"/>
              </a:lnSpc>
              <a:spcBef>
                <a:spcPts val="480"/>
              </a:spcBef>
              <a:spcAft>
                <a:spcPts val="0"/>
              </a:spcAft>
              <a:buClr>
                <a:schemeClr val="dk1"/>
              </a:buClr>
              <a:buSzPts val="2400"/>
              <a:buFont typeface="Arial"/>
              <a:buNone/>
            </a:pPr>
            <a:r>
              <a:rPr lang="en-US" sz="1400"/>
              <a:t>• Monitor altitude changes to trigger payload releases.</a:t>
            </a:r>
            <a:endParaRPr sz="1400"/>
          </a:p>
          <a:p>
            <a:pPr indent="0" lvl="0" marL="0" marR="0" rtl="0" algn="l">
              <a:lnSpc>
                <a:spcPct val="100000"/>
              </a:lnSpc>
              <a:spcBef>
                <a:spcPts val="480"/>
              </a:spcBef>
              <a:spcAft>
                <a:spcPts val="0"/>
              </a:spcAft>
              <a:buClr>
                <a:schemeClr val="dk1"/>
              </a:buClr>
              <a:buSzPts val="2400"/>
              <a:buFont typeface="Arial"/>
              <a:buNone/>
            </a:pPr>
            <a:r>
              <a:rPr lang="en-US" sz="1400"/>
              <a:t>• Activate audio beacon after landing.</a:t>
            </a:r>
            <a:endParaRPr sz="1400"/>
          </a:p>
          <a:p>
            <a:pPr indent="0" lvl="0" marL="0" rtl="0" algn="l">
              <a:spcBef>
                <a:spcPts val="480"/>
              </a:spcBef>
              <a:spcAft>
                <a:spcPts val="0"/>
              </a:spcAft>
              <a:buClr>
                <a:schemeClr val="dk1"/>
              </a:buClr>
              <a:buSzPts val="1100"/>
              <a:buFont typeface="Arial"/>
              <a:buNone/>
            </a:pPr>
            <a:r>
              <a:rPr lang="en-US" sz="1400"/>
              <a:t>• Activate mechanisms in the correct time</a:t>
            </a:r>
            <a:endParaRPr sz="1400"/>
          </a:p>
          <a:p>
            <a:pPr indent="0" lvl="0" marL="0" rtl="0" algn="l">
              <a:spcBef>
                <a:spcPts val="480"/>
              </a:spcBef>
              <a:spcAft>
                <a:spcPts val="0"/>
              </a:spcAft>
              <a:buClr>
                <a:schemeClr val="dk1"/>
              </a:buClr>
              <a:buSzPts val="1100"/>
              <a:buFont typeface="Arial"/>
              <a:buNone/>
            </a:pPr>
            <a:r>
              <a:rPr lang="en-US" sz="1400"/>
              <a:t>• Ensure telemetry frequency is 1Hz</a:t>
            </a:r>
            <a:endParaRPr sz="1400"/>
          </a:p>
          <a:p>
            <a:pPr indent="0" lvl="0" marL="0" rtl="0" algn="l">
              <a:spcBef>
                <a:spcPts val="480"/>
              </a:spcBef>
              <a:spcAft>
                <a:spcPts val="0"/>
              </a:spcAft>
              <a:buClr>
                <a:schemeClr val="dk1"/>
              </a:buClr>
              <a:buSzPts val="1100"/>
              <a:buFont typeface="Arial"/>
              <a:buNone/>
            </a:pPr>
            <a:r>
              <a:rPr lang="en-US" sz="1400"/>
              <a:t>• Design a software architecture such that the processor can fully</a:t>
            </a:r>
            <a:endParaRPr sz="1400"/>
          </a:p>
          <a:p>
            <a:pPr indent="0" lvl="0" marL="0" rtl="0" algn="l">
              <a:spcBef>
                <a:spcPts val="480"/>
              </a:spcBef>
              <a:spcAft>
                <a:spcPts val="0"/>
              </a:spcAft>
              <a:buClr>
                <a:schemeClr val="dk1"/>
              </a:buClr>
              <a:buSzPts val="1100"/>
              <a:buFont typeface="Arial"/>
              <a:buNone/>
            </a:pPr>
            <a:r>
              <a:rPr lang="en-US" sz="1400"/>
              <a:t>• Recover from a sudden power loss that might occur in any time during the mission and for arbitrary duration</a:t>
            </a:r>
            <a:endParaRPr sz="1400"/>
          </a:p>
        </p:txBody>
      </p:sp>
      <p:sp>
        <p:nvSpPr>
          <p:cNvPr id="1630" name="Google Shape;1630;p14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Overview</a:t>
            </a:r>
            <a:endParaRPr/>
          </a:p>
        </p:txBody>
      </p:sp>
      <p:sp>
        <p:nvSpPr>
          <p:cNvPr id="1631" name="Google Shape;1631;p14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32" name="Google Shape;1632;p14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5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38" name="Google Shape;1638;p15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39" name="Google Shape;1639;p15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80"/>
              </a:spcBef>
              <a:spcAft>
                <a:spcPts val="0"/>
              </a:spcAft>
              <a:buClr>
                <a:schemeClr val="dk1"/>
              </a:buClr>
              <a:buSzPts val="2400"/>
              <a:buFont typeface="Arial"/>
              <a:buNone/>
            </a:pPr>
            <a:r>
              <a:rPr lang="en-US" sz="1400"/>
              <a:t>FSW Task:</a:t>
            </a:r>
            <a:endParaRPr sz="1400"/>
          </a:p>
          <a:p>
            <a:pPr indent="0" lvl="0" marL="0" marR="0" rtl="0" algn="l">
              <a:lnSpc>
                <a:spcPct val="100000"/>
              </a:lnSpc>
              <a:spcBef>
                <a:spcPts val="480"/>
              </a:spcBef>
              <a:spcAft>
                <a:spcPts val="0"/>
              </a:spcAft>
              <a:buClr>
                <a:schemeClr val="dk1"/>
              </a:buClr>
              <a:buSzPts val="2400"/>
              <a:buFont typeface="Arial"/>
              <a:buNone/>
            </a:pPr>
            <a:r>
              <a:t/>
            </a:r>
            <a:endParaRPr sz="1400"/>
          </a:p>
        </p:txBody>
      </p:sp>
      <p:sp>
        <p:nvSpPr>
          <p:cNvPr id="1640" name="Google Shape;1640;p15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Overview</a:t>
            </a:r>
            <a:endParaRPr/>
          </a:p>
        </p:txBody>
      </p:sp>
      <p:sp>
        <p:nvSpPr>
          <p:cNvPr id="1641" name="Google Shape;1641;p15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642" name="Google Shape;1642;p150"/>
          <p:cNvGraphicFramePr/>
          <p:nvPr/>
        </p:nvGraphicFramePr>
        <p:xfrm>
          <a:off x="228600" y="1472200"/>
          <a:ext cx="3000000" cy="3000000"/>
        </p:xfrm>
        <a:graphic>
          <a:graphicData uri="http://schemas.openxmlformats.org/drawingml/2006/table">
            <a:tbl>
              <a:tblPr>
                <a:noFill/>
                <a:tableStyleId>{5248A033-B59B-4F7F-8831-354D96AE2D3F}</a:tableStyleId>
              </a:tblPr>
              <a:tblGrid>
                <a:gridCol w="4343400"/>
                <a:gridCol w="4343400"/>
              </a:tblGrid>
              <a:tr h="148050">
                <a:tc>
                  <a:txBody>
                    <a:bodyPr/>
                    <a:lstStyle/>
                    <a:p>
                      <a:pPr indent="0" lvl="0" marL="0" rtl="0" algn="ctr">
                        <a:spcBef>
                          <a:spcPts val="0"/>
                        </a:spcBef>
                        <a:spcAft>
                          <a:spcPts val="0"/>
                        </a:spcAft>
                        <a:buNone/>
                      </a:pPr>
                      <a:r>
                        <a:rPr lang="en-US"/>
                        <a:t>Container</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Payload</a:t>
                      </a:r>
                      <a:endParaRPr/>
                    </a:p>
                  </a:txBody>
                  <a:tcPr marT="91425" marB="91425" marR="91425" marL="91425" anchor="ctr">
                    <a:solidFill>
                      <a:schemeClr val="accent1"/>
                    </a:solidFill>
                  </a:tcPr>
                </a:tc>
              </a:tr>
              <a:tr h="227750">
                <a:tc>
                  <a:txBody>
                    <a:bodyPr/>
                    <a:lstStyle/>
                    <a:p>
                      <a:pPr indent="0" lvl="0" marL="0" rtl="0" algn="ctr">
                        <a:spcBef>
                          <a:spcPts val="480"/>
                        </a:spcBef>
                        <a:spcAft>
                          <a:spcPts val="0"/>
                        </a:spcAft>
                        <a:buClr>
                          <a:schemeClr val="dk1"/>
                        </a:buClr>
                        <a:buSzPts val="2400"/>
                        <a:buFont typeface="Arial"/>
                        <a:buNone/>
                      </a:pPr>
                      <a:r>
                        <a:rPr b="1" lang="en-US">
                          <a:solidFill>
                            <a:schemeClr val="dk1"/>
                          </a:solidFill>
                        </a:rPr>
                        <a:t>To collect sensors data and convert it to a value that complies with CanSat requirements.</a:t>
                      </a:r>
                      <a:endParaRPr/>
                    </a:p>
                  </a:txBody>
                  <a:tcPr marT="91425" marB="91425" marR="91425" marL="91425" anchor="ctr"/>
                </a:tc>
                <a:tc>
                  <a:txBody>
                    <a:bodyPr/>
                    <a:lstStyle/>
                    <a:p>
                      <a:pPr indent="0" lvl="0" marL="0" rtl="0" algn="ctr">
                        <a:spcBef>
                          <a:spcPts val="480"/>
                        </a:spcBef>
                        <a:spcAft>
                          <a:spcPts val="0"/>
                        </a:spcAft>
                        <a:buClr>
                          <a:schemeClr val="dk1"/>
                        </a:buClr>
                        <a:buSzPts val="2400"/>
                        <a:buFont typeface="Arial"/>
                        <a:buNone/>
                      </a:pPr>
                      <a:r>
                        <a:rPr b="1" lang="en-US">
                          <a:solidFill>
                            <a:schemeClr val="dk1"/>
                          </a:solidFill>
                        </a:rPr>
                        <a:t>To collect sensors data and convert it to a value that complies with CanSat requirements.</a:t>
                      </a:r>
                      <a:endParaRPr/>
                    </a:p>
                  </a:txBody>
                  <a:tcPr marT="91425" marB="91425" marR="91425" marL="91425" anchor="ctr"/>
                </a:tc>
              </a:tr>
              <a:tr h="227750">
                <a:tc>
                  <a:txBody>
                    <a:bodyPr/>
                    <a:lstStyle/>
                    <a:p>
                      <a:pPr indent="0" lvl="0" marL="0" rtl="0" algn="ctr">
                        <a:spcBef>
                          <a:spcPts val="480"/>
                        </a:spcBef>
                        <a:spcAft>
                          <a:spcPts val="0"/>
                        </a:spcAft>
                        <a:buClr>
                          <a:schemeClr val="dk1"/>
                        </a:buClr>
                        <a:buSzPts val="2400"/>
                        <a:buFont typeface="Arial"/>
                        <a:buNone/>
                      </a:pPr>
                      <a:r>
                        <a:rPr b="1" lang="en-US">
                          <a:solidFill>
                            <a:schemeClr val="dk1"/>
                          </a:solidFill>
                        </a:rPr>
                        <a:t>Send data to the Ground control station and store it to an onboard backup EEPROM. </a:t>
                      </a:r>
                      <a:endParaRPr b="1">
                        <a:solidFill>
                          <a:schemeClr val="dk1"/>
                        </a:solidFill>
                      </a:endParaRPr>
                    </a:p>
                  </a:txBody>
                  <a:tcPr marT="91425" marB="91425" marR="91425" marL="91425" anchor="ctr"/>
                </a:tc>
                <a:tc>
                  <a:txBody>
                    <a:bodyPr/>
                    <a:lstStyle/>
                    <a:p>
                      <a:pPr indent="0" lvl="0" marL="0" rtl="0" algn="ctr">
                        <a:spcBef>
                          <a:spcPts val="480"/>
                        </a:spcBef>
                        <a:spcAft>
                          <a:spcPts val="0"/>
                        </a:spcAft>
                        <a:buClr>
                          <a:schemeClr val="dk1"/>
                        </a:buClr>
                        <a:buSzPts val="2400"/>
                        <a:buFont typeface="Arial"/>
                        <a:buNone/>
                      </a:pPr>
                      <a:r>
                        <a:rPr b="1" lang="en-US">
                          <a:solidFill>
                            <a:schemeClr val="dk1"/>
                          </a:solidFill>
                        </a:rPr>
                        <a:t>Send data to the container and store it to an onboard backup EEPROM. </a:t>
                      </a:r>
                      <a:endParaRPr b="1">
                        <a:solidFill>
                          <a:schemeClr val="dk1"/>
                        </a:solidFill>
                      </a:endParaRPr>
                    </a:p>
                  </a:txBody>
                  <a:tcPr marT="91425" marB="91425" marR="91425" marL="91425" anchor="ctr"/>
                </a:tc>
              </a:tr>
              <a:tr h="250525">
                <a:tc>
                  <a:txBody>
                    <a:bodyPr/>
                    <a:lstStyle/>
                    <a:p>
                      <a:pPr indent="0" lvl="0" marL="0" rtl="0" algn="ctr">
                        <a:spcBef>
                          <a:spcPts val="480"/>
                        </a:spcBef>
                        <a:spcAft>
                          <a:spcPts val="0"/>
                        </a:spcAft>
                        <a:buClr>
                          <a:schemeClr val="dk1"/>
                        </a:buClr>
                        <a:buSzPts val="2400"/>
                        <a:buFont typeface="Arial"/>
                        <a:buNone/>
                      </a:pPr>
                      <a:r>
                        <a:rPr b="1" lang="en-US">
                          <a:solidFill>
                            <a:schemeClr val="dk1"/>
                          </a:solidFill>
                        </a:rPr>
                        <a:t>Monitor altitude changes to trigger payload releases</a:t>
                      </a:r>
                      <a:endParaRPr b="1">
                        <a:solidFill>
                          <a:schemeClr val="dk1"/>
                        </a:solidFill>
                      </a:endParaRPr>
                    </a:p>
                  </a:txBody>
                  <a:tcPr marT="91425" marB="91425" marR="91425" marL="91425" anchor="ctr"/>
                </a:tc>
                <a:tc>
                  <a:txBody>
                    <a:bodyPr/>
                    <a:lstStyle/>
                    <a:p>
                      <a:pPr indent="0" lvl="0" marL="0" rtl="0" algn="ctr">
                        <a:spcBef>
                          <a:spcPts val="480"/>
                        </a:spcBef>
                        <a:spcAft>
                          <a:spcPts val="0"/>
                        </a:spcAft>
                        <a:buClr>
                          <a:schemeClr val="dk1"/>
                        </a:buClr>
                        <a:buSzPts val="1100"/>
                        <a:buFont typeface="Arial"/>
                        <a:buNone/>
                      </a:pPr>
                      <a:r>
                        <a:rPr b="1" lang="en-US">
                          <a:solidFill>
                            <a:schemeClr val="dk1"/>
                          </a:solidFill>
                        </a:rPr>
                        <a:t>Ensure telemetry frequency is 1Hz</a:t>
                      </a:r>
                      <a:endParaRPr b="1">
                        <a:solidFill>
                          <a:schemeClr val="dk1"/>
                        </a:solidFill>
                      </a:endParaRPr>
                    </a:p>
                    <a:p>
                      <a:pPr indent="0" lvl="0" marL="0" rtl="0" algn="ctr">
                        <a:spcBef>
                          <a:spcPts val="480"/>
                        </a:spcBef>
                        <a:spcAft>
                          <a:spcPts val="0"/>
                        </a:spcAft>
                        <a:buNone/>
                      </a:pPr>
                      <a:r>
                        <a:t/>
                      </a:r>
                      <a:endParaRPr b="1">
                        <a:solidFill>
                          <a:schemeClr val="dk1"/>
                        </a:solidFill>
                      </a:endParaRPr>
                    </a:p>
                  </a:txBody>
                  <a:tcPr marT="91425" marB="91425" marR="91425" marL="91425" anchor="ctr"/>
                </a:tc>
              </a:tr>
              <a:tr h="751875">
                <a:tc>
                  <a:txBody>
                    <a:bodyPr/>
                    <a:lstStyle/>
                    <a:p>
                      <a:pPr indent="0" lvl="0" marL="0" rtl="0" algn="ctr">
                        <a:spcBef>
                          <a:spcPts val="480"/>
                        </a:spcBef>
                        <a:spcAft>
                          <a:spcPts val="0"/>
                        </a:spcAft>
                        <a:buClr>
                          <a:schemeClr val="dk1"/>
                        </a:buClr>
                        <a:buSzPts val="2400"/>
                        <a:buFont typeface="Arial"/>
                        <a:buNone/>
                      </a:pPr>
                      <a:r>
                        <a:rPr b="1" lang="en-US">
                          <a:solidFill>
                            <a:schemeClr val="dk1"/>
                          </a:solidFill>
                        </a:rPr>
                        <a:t>Activate audio beacon after landing</a:t>
                      </a:r>
                      <a:endParaRPr b="1">
                        <a:solidFill>
                          <a:schemeClr val="dk1"/>
                        </a:solidFill>
                      </a:endParaRPr>
                    </a:p>
                  </a:txBody>
                  <a:tcPr marT="91425" marB="91425" marR="91425" marL="91425" anchor="ctr"/>
                </a:tc>
                <a:tc rowSpan="3">
                  <a:txBody>
                    <a:bodyPr/>
                    <a:lstStyle/>
                    <a:p>
                      <a:pPr indent="0" lvl="0" marL="0" rtl="0" algn="l">
                        <a:spcBef>
                          <a:spcPts val="480"/>
                        </a:spcBef>
                        <a:spcAft>
                          <a:spcPts val="0"/>
                        </a:spcAft>
                        <a:buNone/>
                      </a:pPr>
                      <a:r>
                        <a:rPr b="1" lang="en-US">
                          <a:solidFill>
                            <a:schemeClr val="dk1"/>
                          </a:solidFill>
                        </a:rPr>
                        <a:t>Recover from a sudden power loss that might occur in any time during the mission and for arbitrary duration</a:t>
                      </a:r>
                      <a:endParaRPr b="1">
                        <a:solidFill>
                          <a:schemeClr val="dk1"/>
                        </a:solidFill>
                      </a:endParaRPr>
                    </a:p>
                    <a:p>
                      <a:pPr indent="0" lvl="0" marL="0" rtl="0" algn="ctr">
                        <a:spcBef>
                          <a:spcPts val="480"/>
                        </a:spcBef>
                        <a:spcAft>
                          <a:spcPts val="0"/>
                        </a:spcAft>
                        <a:buNone/>
                      </a:pPr>
                      <a:r>
                        <a:t/>
                      </a:r>
                      <a:endParaRPr b="1">
                        <a:solidFill>
                          <a:schemeClr val="dk1"/>
                        </a:solidFill>
                      </a:endParaRPr>
                    </a:p>
                  </a:txBody>
                  <a:tcPr marT="91425" marB="91425" marR="91425" marL="91425" anchor="ctr"/>
                </a:tc>
              </a:tr>
              <a:tr h="156225">
                <a:tc>
                  <a:txBody>
                    <a:bodyPr/>
                    <a:lstStyle/>
                    <a:p>
                      <a:pPr indent="0" lvl="0" marL="0" rtl="0" algn="ctr">
                        <a:spcBef>
                          <a:spcPts val="480"/>
                        </a:spcBef>
                        <a:spcAft>
                          <a:spcPts val="0"/>
                        </a:spcAft>
                        <a:buClr>
                          <a:schemeClr val="dk1"/>
                        </a:buClr>
                        <a:buSzPts val="1100"/>
                        <a:buFont typeface="Arial"/>
                        <a:buNone/>
                      </a:pPr>
                      <a:r>
                        <a:rPr b="1" lang="en-US">
                          <a:solidFill>
                            <a:schemeClr val="dk1"/>
                          </a:solidFill>
                        </a:rPr>
                        <a:t>Activate mechanisms in the correct time</a:t>
                      </a:r>
                      <a:endParaRPr b="1">
                        <a:solidFill>
                          <a:schemeClr val="dk1"/>
                        </a:solidFill>
                      </a:endParaRPr>
                    </a:p>
                  </a:txBody>
                  <a:tcPr marT="91425" marB="91425" marR="91425" marL="91425" anchor="ctr"/>
                </a:tc>
                <a:tc vMerge="1"/>
              </a:tr>
              <a:tr h="250525">
                <a:tc>
                  <a:txBody>
                    <a:bodyPr/>
                    <a:lstStyle/>
                    <a:p>
                      <a:pPr indent="0" lvl="0" marL="0" rtl="0" algn="ctr">
                        <a:spcBef>
                          <a:spcPts val="480"/>
                        </a:spcBef>
                        <a:spcAft>
                          <a:spcPts val="0"/>
                        </a:spcAft>
                        <a:buClr>
                          <a:schemeClr val="dk1"/>
                        </a:buClr>
                        <a:buSzPts val="1100"/>
                        <a:buFont typeface="Arial"/>
                        <a:buNone/>
                      </a:pPr>
                      <a:r>
                        <a:rPr b="1" lang="en-US">
                          <a:solidFill>
                            <a:schemeClr val="dk1"/>
                          </a:solidFill>
                        </a:rPr>
                        <a:t>Ensure telemetry frequency is 1Hz</a:t>
                      </a:r>
                      <a:endParaRPr b="1">
                        <a:solidFill>
                          <a:schemeClr val="dk1"/>
                        </a:solidFill>
                      </a:endParaRPr>
                    </a:p>
                    <a:p>
                      <a:pPr indent="0" lvl="0" marL="0" rtl="0" algn="ctr">
                        <a:spcBef>
                          <a:spcPts val="480"/>
                        </a:spcBef>
                        <a:spcAft>
                          <a:spcPts val="0"/>
                        </a:spcAft>
                        <a:buNone/>
                      </a:pPr>
                      <a:r>
                        <a:t/>
                      </a:r>
                      <a:endParaRPr b="1">
                        <a:solidFill>
                          <a:schemeClr val="dk1"/>
                        </a:solidFill>
                      </a:endParaRPr>
                    </a:p>
                  </a:txBody>
                  <a:tcPr marT="91425" marB="91425" marR="91425" marL="91425" anchor="ctr"/>
                </a:tc>
                <a:tc vMerge="1"/>
              </a:tr>
            </a:tbl>
          </a:graphicData>
        </a:graphic>
      </p:graphicFrame>
      <p:sp>
        <p:nvSpPr>
          <p:cNvPr id="1643" name="Google Shape;1643;p15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5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49" name="Google Shape;1649;p15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50" name="Google Shape;1650;p15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80"/>
              </a:spcBef>
              <a:spcAft>
                <a:spcPts val="0"/>
              </a:spcAft>
              <a:buClr>
                <a:schemeClr val="dk1"/>
              </a:buClr>
              <a:buSzPts val="2400"/>
              <a:buFont typeface="Arial"/>
              <a:buNone/>
            </a:pPr>
            <a:r>
              <a:rPr lang="en-US" sz="1400"/>
              <a:t>FSW Task:</a:t>
            </a:r>
            <a:endParaRPr sz="1400"/>
          </a:p>
          <a:p>
            <a:pPr indent="0" lvl="0" marL="0" marR="0" rtl="0" algn="l">
              <a:lnSpc>
                <a:spcPct val="100000"/>
              </a:lnSpc>
              <a:spcBef>
                <a:spcPts val="480"/>
              </a:spcBef>
              <a:spcAft>
                <a:spcPts val="0"/>
              </a:spcAft>
              <a:buClr>
                <a:schemeClr val="dk1"/>
              </a:buClr>
              <a:buSzPts val="2400"/>
              <a:buFont typeface="Arial"/>
              <a:buNone/>
            </a:pPr>
            <a:r>
              <a:t/>
            </a:r>
            <a:endParaRPr sz="1400"/>
          </a:p>
        </p:txBody>
      </p:sp>
      <p:sp>
        <p:nvSpPr>
          <p:cNvPr id="1651" name="Google Shape;1651;p15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Overview</a:t>
            </a:r>
            <a:endParaRPr/>
          </a:p>
        </p:txBody>
      </p:sp>
      <p:sp>
        <p:nvSpPr>
          <p:cNvPr id="1652" name="Google Shape;1652;p15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653" name="Google Shape;1653;p151"/>
          <p:cNvGraphicFramePr/>
          <p:nvPr/>
        </p:nvGraphicFramePr>
        <p:xfrm>
          <a:off x="228600" y="1472200"/>
          <a:ext cx="3000000" cy="3000000"/>
        </p:xfrm>
        <a:graphic>
          <a:graphicData uri="http://schemas.openxmlformats.org/drawingml/2006/table">
            <a:tbl>
              <a:tblPr>
                <a:noFill/>
                <a:tableStyleId>{5248A033-B59B-4F7F-8831-354D96AE2D3F}</a:tableStyleId>
              </a:tblPr>
              <a:tblGrid>
                <a:gridCol w="4343400"/>
                <a:gridCol w="4343400"/>
              </a:tblGrid>
              <a:tr h="148050">
                <a:tc>
                  <a:txBody>
                    <a:bodyPr/>
                    <a:lstStyle/>
                    <a:p>
                      <a:pPr indent="0" lvl="0" marL="0" rtl="0" algn="ctr">
                        <a:spcBef>
                          <a:spcPts val="0"/>
                        </a:spcBef>
                        <a:spcAft>
                          <a:spcPts val="0"/>
                        </a:spcAft>
                        <a:buNone/>
                      </a:pPr>
                      <a:r>
                        <a:rPr lang="en-US"/>
                        <a:t>Container</a:t>
                      </a:r>
                      <a:endParaRPr/>
                    </a:p>
                  </a:txBody>
                  <a:tcPr marT="91425" marB="91425" marR="91425" marL="91425" anchor="ctr">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Payload</a:t>
                      </a:r>
                      <a:endParaRPr/>
                    </a:p>
                  </a:txBody>
                  <a:tcPr marT="91425" marB="91425" marR="91425" marL="91425" anchor="ctr">
                    <a:lnB cap="flat" cmpd="sng" w="9525">
                      <a:solidFill>
                        <a:srgbClr val="9E9E9E"/>
                      </a:solidFill>
                      <a:prstDash val="solid"/>
                      <a:round/>
                      <a:headEnd len="sm" w="sm" type="none"/>
                      <a:tailEnd len="sm" w="sm" type="none"/>
                    </a:lnB>
                    <a:solidFill>
                      <a:schemeClr val="accent1"/>
                    </a:solidFill>
                  </a:tcPr>
                </a:tc>
              </a:tr>
              <a:tr h="227750">
                <a:tc>
                  <a:txBody>
                    <a:bodyPr/>
                    <a:lstStyle/>
                    <a:p>
                      <a:pPr indent="0" lvl="0" marL="0" rtl="0" algn="l">
                        <a:spcBef>
                          <a:spcPts val="480"/>
                        </a:spcBef>
                        <a:spcAft>
                          <a:spcPts val="0"/>
                        </a:spcAft>
                        <a:buClr>
                          <a:schemeClr val="dk1"/>
                        </a:buClr>
                        <a:buSzPts val="1100"/>
                        <a:buFont typeface="Arial"/>
                        <a:buNone/>
                      </a:pPr>
                      <a:r>
                        <a:rPr b="1" lang="en-US">
                          <a:solidFill>
                            <a:schemeClr val="dk1"/>
                          </a:solidFill>
                        </a:rPr>
                        <a:t>Recover from a sudden power loss that might occur in any time during the mission and for arbitrary duration</a:t>
                      </a:r>
                      <a:endParaRPr b="1">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480"/>
                        </a:spcBef>
                        <a:spcAft>
                          <a:spcPts val="0"/>
                        </a:spcAft>
                        <a:buClr>
                          <a:schemeClr val="dk1"/>
                        </a:buClr>
                        <a:buSzPts val="1100"/>
                        <a:buFont typeface="Arial"/>
                        <a:buNone/>
                      </a:pPr>
                      <a:r>
                        <a:rPr b="1" lang="en-US">
                          <a:solidFill>
                            <a:schemeClr val="dk1"/>
                          </a:solidFill>
                        </a:rPr>
                        <a:t>Recover from a sudden power loss that might occur in any time during the mission and for arbitrary duration</a:t>
                      </a:r>
                      <a:endParaRPr b="1">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54" name="Google Shape;1654;p15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5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60" name="Google Shape;1660;p15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61" name="Google Shape;1661;p15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80"/>
              </a:spcBef>
              <a:spcAft>
                <a:spcPts val="0"/>
              </a:spcAft>
              <a:buClr>
                <a:schemeClr val="dk1"/>
              </a:buClr>
              <a:buSzPts val="2400"/>
              <a:buFont typeface="Arial"/>
              <a:buNone/>
            </a:pPr>
            <a:r>
              <a:t/>
            </a:r>
            <a:endParaRPr sz="1400"/>
          </a:p>
          <a:p>
            <a:pPr indent="0" lvl="0" marL="0" marR="0" rtl="0" algn="l">
              <a:lnSpc>
                <a:spcPct val="100000"/>
              </a:lnSpc>
              <a:spcBef>
                <a:spcPts val="480"/>
              </a:spcBef>
              <a:spcAft>
                <a:spcPts val="0"/>
              </a:spcAft>
              <a:buClr>
                <a:schemeClr val="dk1"/>
              </a:buClr>
              <a:buSzPts val="2400"/>
              <a:buFont typeface="Arial"/>
              <a:buNone/>
            </a:pPr>
            <a:r>
              <a:t/>
            </a:r>
            <a:endParaRPr sz="1400"/>
          </a:p>
        </p:txBody>
      </p:sp>
      <p:sp>
        <p:nvSpPr>
          <p:cNvPr id="1662" name="Google Shape;1662;p15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FSW Changes Since PDR</a:t>
            </a:r>
            <a:endParaRPr/>
          </a:p>
        </p:txBody>
      </p:sp>
      <p:sp>
        <p:nvSpPr>
          <p:cNvPr id="1663" name="Google Shape;1663;p15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64" name="Google Shape;1664;p15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
        <p:nvSpPr>
          <p:cNvPr id="1665" name="Google Shape;1665;p152"/>
          <p:cNvSpPr txBox="1"/>
          <p:nvPr/>
        </p:nvSpPr>
        <p:spPr>
          <a:xfrm>
            <a:off x="228600" y="1066800"/>
            <a:ext cx="73371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b="1" lang="en-US" sz="2400"/>
              <a:t>No major changes since PDR</a:t>
            </a:r>
            <a:endParaRPr b="1"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28" name="Google Shape;228;p2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9" name="Google Shape;229;p2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0" name="Google Shape;230;p2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31" name="Google Shape;231;p27"/>
          <p:cNvGraphicFramePr/>
          <p:nvPr/>
        </p:nvGraphicFramePr>
        <p:xfrm>
          <a:off x="228600" y="1085625"/>
          <a:ext cx="3000000" cy="3000000"/>
        </p:xfrm>
        <a:graphic>
          <a:graphicData uri="http://schemas.openxmlformats.org/drawingml/2006/table">
            <a:tbl>
              <a:tblPr>
                <a:noFill/>
                <a:tableStyleId>{5248A033-B59B-4F7F-8831-354D96AE2D3F}</a:tableStyleId>
              </a:tblPr>
              <a:tblGrid>
                <a:gridCol w="624175"/>
                <a:gridCol w="8062625"/>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r>
              <a:tr h="425025">
                <a:tc>
                  <a:txBody>
                    <a:bodyPr/>
                    <a:lstStyle/>
                    <a:p>
                      <a:pPr indent="0" lvl="0" marL="0" rtl="0" algn="ctr">
                        <a:spcBef>
                          <a:spcPts val="0"/>
                        </a:spcBef>
                        <a:spcAft>
                          <a:spcPts val="0"/>
                        </a:spcAft>
                        <a:buNone/>
                      </a:pPr>
                      <a:r>
                        <a:rPr lang="en-US"/>
                        <a:t>26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measure air temperature.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03500">
                <a:tc>
                  <a:txBody>
                    <a:bodyPr/>
                    <a:lstStyle/>
                    <a:p>
                      <a:pPr indent="0" lvl="0" marL="0" rtl="0" algn="ctr">
                        <a:spcBef>
                          <a:spcPts val="0"/>
                        </a:spcBef>
                        <a:spcAft>
                          <a:spcPts val="0"/>
                        </a:spcAft>
                        <a:buNone/>
                      </a:pPr>
                      <a:r>
                        <a:rPr lang="en-US"/>
                        <a:t>27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measure rotation rate as it descends.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28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transmit all sensor data once per second.</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29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telemetry shall be transmitted to the container only.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30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have their NETID/PANID set to their team number plus five. If team number is 1000, sensor payload NETID is 1005.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31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electronics to receive sensor payload telemetry.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32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electronics and mechanisms to release the science payloads.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33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a GPS sensor to track its position.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34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a pressure sensor to measure altitude.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5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71" name="Google Shape;1671;p15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72" name="Google Shape;1672;p15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Requirements</a:t>
            </a:r>
            <a:endParaRPr/>
          </a:p>
        </p:txBody>
      </p:sp>
      <p:sp>
        <p:nvSpPr>
          <p:cNvPr id="1673" name="Google Shape;1673;p153"/>
          <p:cNvSpPr txBox="1"/>
          <p:nvPr>
            <p:ph idx="1" type="body"/>
          </p:nvPr>
        </p:nvSpPr>
        <p:spPr>
          <a:xfrm>
            <a:off x="228600" y="1066800"/>
            <a:ext cx="8686800" cy="5257799"/>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graphicFrame>
        <p:nvGraphicFramePr>
          <p:cNvPr id="1674" name="Google Shape;1674;p153"/>
          <p:cNvGraphicFramePr/>
          <p:nvPr/>
        </p:nvGraphicFramePr>
        <p:xfrm>
          <a:off x="228600" y="1143550"/>
          <a:ext cx="3000000" cy="3000000"/>
        </p:xfrm>
        <a:graphic>
          <a:graphicData uri="http://schemas.openxmlformats.org/drawingml/2006/table">
            <a:tbl>
              <a:tblPr>
                <a:noFill/>
                <a:tableStyleId>{5248A033-B59B-4F7F-8831-354D96AE2D3F}</a:tableStyleId>
              </a:tblPr>
              <a:tblGrid>
                <a:gridCol w="468175"/>
                <a:gridCol w="7059725"/>
                <a:gridCol w="1158900"/>
              </a:tblGrid>
              <a:tr h="396200">
                <a:tc>
                  <a:txBody>
                    <a:bodyPr/>
                    <a:lstStyle/>
                    <a:p>
                      <a:pPr indent="0" lvl="0" marL="0" rtl="0" algn="ctr">
                        <a:spcBef>
                          <a:spcPts val="0"/>
                        </a:spcBef>
                        <a:spcAft>
                          <a:spcPts val="0"/>
                        </a:spcAft>
                        <a:buNone/>
                      </a:pPr>
                      <a:r>
                        <a:rPr lang="en-US"/>
                        <a:t>RQ</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nchor="ctr">
                    <a:solidFill>
                      <a:schemeClr val="accent1"/>
                    </a:solidFill>
                  </a:tcPr>
                </a:tc>
              </a:tr>
              <a:tr h="396200">
                <a:tc>
                  <a:txBody>
                    <a:bodyPr/>
                    <a:lstStyle/>
                    <a:p>
                      <a:pPr indent="0" lvl="0" marL="0" rtl="0" algn="ctr">
                        <a:spcBef>
                          <a:spcPts val="0"/>
                        </a:spcBef>
                        <a:spcAft>
                          <a:spcPts val="0"/>
                        </a:spcAft>
                        <a:buNone/>
                      </a:pPr>
                      <a:r>
                        <a:rPr lang="en-US"/>
                        <a:t>25</a:t>
                      </a:r>
                      <a:endParaRPr/>
                    </a:p>
                  </a:txBody>
                  <a:tcPr marT="91425" marB="91425" marR="91425" marL="91425" anchor="ctr"/>
                </a:tc>
                <a:tc>
                  <a:txBody>
                    <a:bodyPr/>
                    <a:lstStyle/>
                    <a:p>
                      <a:pPr indent="0" lvl="0" marL="0" rtl="0" algn="ctr">
                        <a:spcBef>
                          <a:spcPts val="0"/>
                        </a:spcBef>
                        <a:spcAft>
                          <a:spcPts val="0"/>
                        </a:spcAft>
                        <a:buNone/>
                      </a:pPr>
                      <a:r>
                        <a:rPr lang="en-US"/>
                        <a:t>The science payload shall measure altitude using an air pressure sensor.</a:t>
                      </a:r>
                      <a:endParaRPr/>
                    </a:p>
                  </a:txBody>
                  <a:tcPr marT="91425" marB="91425" marR="91425" marL="91425" anchor="ctr"/>
                </a:tc>
                <a:tc>
                  <a:txBody>
                    <a:bodyPr/>
                    <a:lstStyle/>
                    <a:p>
                      <a:pPr indent="0" lvl="0" marL="0" rtl="0" algn="ctr">
                        <a:spcBef>
                          <a:spcPts val="0"/>
                        </a:spcBef>
                        <a:spcAft>
                          <a:spcPts val="0"/>
                        </a:spcAft>
                        <a:buNone/>
                      </a:pPr>
                      <a:r>
                        <a:rPr lang="en-US"/>
                        <a:t>CReq</a:t>
                      </a:r>
                      <a:endParaRPr/>
                    </a:p>
                  </a:txBody>
                  <a:tcPr marT="91425" marB="91425" marR="91425" marL="91425" anchor="ctr"/>
                </a:tc>
              </a:tr>
              <a:tr h="396200">
                <a:tc>
                  <a:txBody>
                    <a:bodyPr/>
                    <a:lstStyle/>
                    <a:p>
                      <a:pPr indent="0" lvl="0" marL="0" rtl="0" algn="ctr">
                        <a:spcBef>
                          <a:spcPts val="0"/>
                        </a:spcBef>
                        <a:spcAft>
                          <a:spcPts val="0"/>
                        </a:spcAft>
                        <a:buNone/>
                      </a:pPr>
                      <a:r>
                        <a:rPr lang="en-US"/>
                        <a:t>26</a:t>
                      </a:r>
                      <a:endParaRPr/>
                    </a:p>
                  </a:txBody>
                  <a:tcPr marT="91425" marB="91425" marR="91425" marL="91425" anchor="ctr"/>
                </a:tc>
                <a:tc>
                  <a:txBody>
                    <a:bodyPr/>
                    <a:lstStyle/>
                    <a:p>
                      <a:pPr indent="0" lvl="0" marL="0" rtl="0" algn="ctr">
                        <a:spcBef>
                          <a:spcPts val="0"/>
                        </a:spcBef>
                        <a:spcAft>
                          <a:spcPts val="0"/>
                        </a:spcAft>
                        <a:buNone/>
                      </a:pPr>
                      <a:r>
                        <a:rPr lang="en-US"/>
                        <a:t>The science payload shall measure air temperature.</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27</a:t>
                      </a:r>
                      <a:endParaRPr/>
                    </a:p>
                  </a:txBody>
                  <a:tcPr marT="91425" marB="91425" marR="91425" marL="91425" anchor="ctr"/>
                </a:tc>
                <a:tc>
                  <a:txBody>
                    <a:bodyPr/>
                    <a:lstStyle/>
                    <a:p>
                      <a:pPr indent="0" lvl="0" marL="0" rtl="0" algn="ctr">
                        <a:spcBef>
                          <a:spcPts val="0"/>
                        </a:spcBef>
                        <a:spcAft>
                          <a:spcPts val="0"/>
                        </a:spcAft>
                        <a:buNone/>
                      </a:pPr>
                      <a:r>
                        <a:rPr lang="en-US"/>
                        <a:t>The science payload shall measure rotation rate as it descends.</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28</a:t>
                      </a:r>
                      <a:endParaRPr/>
                    </a:p>
                  </a:txBody>
                  <a:tcPr marT="91425" marB="91425" marR="91425" marL="91425" anchor="ctr"/>
                </a:tc>
                <a:tc>
                  <a:txBody>
                    <a:bodyPr/>
                    <a:lstStyle/>
                    <a:p>
                      <a:pPr indent="0" lvl="0" marL="0" rtl="0" algn="ctr">
                        <a:spcBef>
                          <a:spcPts val="0"/>
                        </a:spcBef>
                        <a:spcAft>
                          <a:spcPts val="0"/>
                        </a:spcAft>
                        <a:buNone/>
                      </a:pPr>
                      <a:r>
                        <a:rPr lang="en-US"/>
                        <a:t>The science payload shall transmit all sensor data once per second.</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29</a:t>
                      </a:r>
                      <a:endParaRPr/>
                    </a:p>
                  </a:txBody>
                  <a:tcPr marT="91425" marB="91425" marR="91425" marL="91425" anchor="ctr"/>
                </a:tc>
                <a:tc>
                  <a:txBody>
                    <a:bodyPr/>
                    <a:lstStyle/>
                    <a:p>
                      <a:pPr indent="0" lvl="0" marL="0" rtl="0" algn="ctr">
                        <a:spcBef>
                          <a:spcPts val="0"/>
                        </a:spcBef>
                        <a:spcAft>
                          <a:spcPts val="0"/>
                        </a:spcAft>
                        <a:buNone/>
                      </a:pPr>
                      <a:r>
                        <a:rPr lang="en-US"/>
                        <a:t>The science payload telemetry shall be transmitted to the container only.</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30</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have their NETID/PANID set to their team number plus five. If team number is 1000, sensor payload NETID is 1005.</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36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transmit its telemetry and the payload telemetry received once per second in the format described in the Telemetry Requirements section.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37</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stop transmitting telemetry when it lands.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48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flight software shall maintain a count of packets transmitted, which shall increment with each packet transmission throughout the mission. The value shall be maintained through processor resets.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75" name="Google Shape;1675;p15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5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81" name="Google Shape;1681;p15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82" name="Google Shape;1682;p15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Requirements</a:t>
            </a:r>
            <a:endParaRPr/>
          </a:p>
        </p:txBody>
      </p:sp>
      <p:sp>
        <p:nvSpPr>
          <p:cNvPr id="1683" name="Google Shape;1683;p154"/>
          <p:cNvSpPr txBox="1"/>
          <p:nvPr>
            <p:ph idx="1" type="body"/>
          </p:nvPr>
        </p:nvSpPr>
        <p:spPr>
          <a:xfrm>
            <a:off x="228600" y="1066800"/>
            <a:ext cx="8686800" cy="52578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graphicFrame>
        <p:nvGraphicFramePr>
          <p:cNvPr id="1684" name="Google Shape;1684;p154"/>
          <p:cNvGraphicFramePr/>
          <p:nvPr/>
        </p:nvGraphicFramePr>
        <p:xfrm>
          <a:off x="228600" y="1143550"/>
          <a:ext cx="3000000" cy="3000000"/>
        </p:xfrm>
        <a:graphic>
          <a:graphicData uri="http://schemas.openxmlformats.org/drawingml/2006/table">
            <a:tbl>
              <a:tblPr>
                <a:noFill/>
                <a:tableStyleId>{5248A033-B59B-4F7F-8831-354D96AE2D3F}</a:tableStyleId>
              </a:tblPr>
              <a:tblGrid>
                <a:gridCol w="645800"/>
                <a:gridCol w="7067400"/>
                <a:gridCol w="973600"/>
              </a:tblGrid>
              <a:tr h="396200">
                <a:tc>
                  <a:txBody>
                    <a:bodyPr/>
                    <a:lstStyle/>
                    <a:p>
                      <a:pPr indent="0" lvl="0" marL="0" rtl="0" algn="ctr">
                        <a:spcBef>
                          <a:spcPts val="0"/>
                        </a:spcBef>
                        <a:spcAft>
                          <a:spcPts val="0"/>
                        </a:spcAft>
                        <a:buNone/>
                      </a:pPr>
                      <a:r>
                        <a:rPr lang="en-US"/>
                        <a:t>RQ</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nchor="ctr">
                    <a:solidFill>
                      <a:schemeClr val="accent1"/>
                    </a:solidFill>
                  </a:tcPr>
                </a:tc>
              </a:tr>
              <a:tr h="396200">
                <a:tc>
                  <a:txBody>
                    <a:bodyPr/>
                    <a:lstStyle/>
                    <a:p>
                      <a:pPr indent="0" lvl="0" marL="0" rtl="0" algn="ctr">
                        <a:spcBef>
                          <a:spcPts val="0"/>
                        </a:spcBef>
                        <a:spcAft>
                          <a:spcPts val="0"/>
                        </a:spcAft>
                        <a:buNone/>
                      </a:pPr>
                      <a:r>
                        <a:rPr lang="en-US"/>
                        <a:t>36</a:t>
                      </a:r>
                      <a:endParaRPr/>
                    </a:p>
                  </a:txBody>
                  <a:tcPr marT="91425" marB="91425" marR="91425" marL="91425" anchor="ctr"/>
                </a:tc>
                <a:tc>
                  <a:txBody>
                    <a:bodyPr/>
                    <a:lstStyle/>
                    <a:p>
                      <a:pPr indent="0" lvl="0" marL="0" rtl="0" algn="ctr">
                        <a:spcBef>
                          <a:spcPts val="0"/>
                        </a:spcBef>
                        <a:spcAft>
                          <a:spcPts val="0"/>
                        </a:spcAft>
                        <a:buNone/>
                      </a:pPr>
                      <a:r>
                        <a:rPr lang="en-US"/>
                        <a:t>The container shall transmit its telemetry and the payload telemetry received once per second in the format described in the Telemetry Requirements section.</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37</a:t>
                      </a:r>
                      <a:endParaRPr/>
                    </a:p>
                  </a:txBody>
                  <a:tcPr marT="91425" marB="91425" marR="91425" marL="91425" anchor="ctr"/>
                </a:tc>
                <a:tc>
                  <a:txBody>
                    <a:bodyPr/>
                    <a:lstStyle/>
                    <a:p>
                      <a:pPr indent="0" lvl="0" marL="0" rtl="0" algn="ctr">
                        <a:spcBef>
                          <a:spcPts val="0"/>
                        </a:spcBef>
                        <a:spcAft>
                          <a:spcPts val="0"/>
                        </a:spcAft>
                        <a:buNone/>
                      </a:pPr>
                      <a:r>
                        <a:rPr lang="en-US"/>
                        <a:t>The container shall stop transmitting telemetry when it lands.</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48</a:t>
                      </a:r>
                      <a:endParaRPr/>
                    </a:p>
                  </a:txBody>
                  <a:tcPr marT="91425" marB="91425" marR="91425" marL="91425" anchor="ctr"/>
                </a:tc>
                <a:tc>
                  <a:txBody>
                    <a:bodyPr/>
                    <a:lstStyle/>
                    <a:p>
                      <a:pPr indent="0" lvl="0" marL="0" rtl="0" algn="ctr">
                        <a:spcBef>
                          <a:spcPts val="0"/>
                        </a:spcBef>
                        <a:spcAft>
                          <a:spcPts val="0"/>
                        </a:spcAft>
                        <a:buNone/>
                      </a:pPr>
                      <a:r>
                        <a:rPr lang="en-US"/>
                        <a:t>The flight software shall maintain a count of packets transmitted, which shall increment with each packet transmission throughout the mission. The value shall be maintained through processor resets.</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49</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must maintain mission time throughout the whole mission even with processor resets or momentary power loss.</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50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have its time set to UTC time to within one second before launch.</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51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flight software shall support simulated flight mode where the ground station sends air pressure values at a one second interval using a provided flight profile csv file.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52</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In simulation mode, the flight software shall use the radio uplink pressure values in place of the pressure sensor for determining the container altitude.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85" name="Google Shape;1685;p15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5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91" name="Google Shape;1691;p15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92" name="Google Shape;1692;p15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Requirements</a:t>
            </a:r>
            <a:endParaRPr/>
          </a:p>
        </p:txBody>
      </p:sp>
      <p:sp>
        <p:nvSpPr>
          <p:cNvPr id="1693" name="Google Shape;1693;p155"/>
          <p:cNvSpPr txBox="1"/>
          <p:nvPr>
            <p:ph idx="1" type="body"/>
          </p:nvPr>
        </p:nvSpPr>
        <p:spPr>
          <a:xfrm>
            <a:off x="228600" y="1066800"/>
            <a:ext cx="8686800" cy="52578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graphicFrame>
        <p:nvGraphicFramePr>
          <p:cNvPr id="1694" name="Google Shape;1694;p155"/>
          <p:cNvGraphicFramePr/>
          <p:nvPr/>
        </p:nvGraphicFramePr>
        <p:xfrm>
          <a:off x="228600" y="1143550"/>
          <a:ext cx="3000000" cy="3000000"/>
        </p:xfrm>
        <a:graphic>
          <a:graphicData uri="http://schemas.openxmlformats.org/drawingml/2006/table">
            <a:tbl>
              <a:tblPr>
                <a:noFill/>
                <a:tableStyleId>{5248A033-B59B-4F7F-8831-354D96AE2D3F}</a:tableStyleId>
              </a:tblPr>
              <a:tblGrid>
                <a:gridCol w="517500"/>
                <a:gridCol w="7215425"/>
                <a:gridCol w="953875"/>
              </a:tblGrid>
              <a:tr h="396200">
                <a:tc>
                  <a:txBody>
                    <a:bodyPr/>
                    <a:lstStyle/>
                    <a:p>
                      <a:pPr indent="0" lvl="0" marL="0" rtl="0" algn="ctr">
                        <a:spcBef>
                          <a:spcPts val="0"/>
                        </a:spcBef>
                        <a:spcAft>
                          <a:spcPts val="0"/>
                        </a:spcAft>
                        <a:buNone/>
                      </a:pPr>
                      <a:r>
                        <a:rPr lang="en-US"/>
                        <a:t>RQ</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nchor="ctr">
                    <a:solidFill>
                      <a:schemeClr val="accent1"/>
                    </a:solidFill>
                  </a:tcPr>
                </a:tc>
              </a:tr>
              <a:tr h="396200">
                <a:tc>
                  <a:txBody>
                    <a:bodyPr/>
                    <a:lstStyle/>
                    <a:p>
                      <a:pPr indent="0" lvl="0" marL="0" rtl="0" algn="ctr">
                        <a:spcBef>
                          <a:spcPts val="0"/>
                        </a:spcBef>
                        <a:spcAft>
                          <a:spcPts val="0"/>
                        </a:spcAft>
                        <a:buNone/>
                      </a:pPr>
                      <a:r>
                        <a:rPr lang="en-US"/>
                        <a:t>53</a:t>
                      </a:r>
                      <a:endParaRPr/>
                    </a:p>
                  </a:txBody>
                  <a:tcPr marT="91425" marB="91425" marR="91425" marL="91425" anchor="ctr"/>
                </a:tc>
                <a:tc>
                  <a:txBody>
                    <a:bodyPr/>
                    <a:lstStyle/>
                    <a:p>
                      <a:pPr indent="0" lvl="0" marL="0" rtl="0" algn="ctr">
                        <a:spcBef>
                          <a:spcPts val="0"/>
                        </a:spcBef>
                        <a:spcAft>
                          <a:spcPts val="0"/>
                        </a:spcAft>
                        <a:buNone/>
                      </a:pPr>
                      <a:r>
                        <a:rPr lang="en-US"/>
                        <a:t>The container flight software shall only enter simulation mode after it receives the SIMULATION ENABLE and SIMULATION ACTIVATE commands.</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54</a:t>
                      </a:r>
                      <a:endParaRPr/>
                    </a:p>
                  </a:txBody>
                  <a:tcPr marT="91425" marB="91425" marR="91425" marL="91425" anchor="ctr"/>
                </a:tc>
                <a:tc>
                  <a:txBody>
                    <a:bodyPr/>
                    <a:lstStyle/>
                    <a:p>
                      <a:pPr indent="0" lvl="0" marL="0" rtl="0" algn="ctr">
                        <a:spcBef>
                          <a:spcPts val="0"/>
                        </a:spcBef>
                        <a:spcAft>
                          <a:spcPts val="0"/>
                        </a:spcAft>
                        <a:buNone/>
                      </a:pPr>
                      <a:r>
                        <a:rPr lang="en-US"/>
                        <a:t>The ground station shall command the Cansat to start transmitting telemetry prior to launch.</a:t>
                      </a:r>
                      <a:endParaRPr/>
                    </a:p>
                  </a:txBody>
                  <a:tcPr marT="91425" marB="91425" marR="91425" marL="91425" anchor="ctr"/>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55</a:t>
                      </a:r>
                      <a:endParaRPr/>
                    </a:p>
                  </a:txBody>
                  <a:tcPr marT="91425" marB="91425" marR="91425" marL="91425" anchor="ctr"/>
                </a:tc>
                <a:tc>
                  <a:txBody>
                    <a:bodyPr/>
                    <a:lstStyle/>
                    <a:p>
                      <a:pPr indent="0" lvl="0" marL="0" rtl="0" algn="ctr">
                        <a:spcBef>
                          <a:spcPts val="0"/>
                        </a:spcBef>
                        <a:spcAft>
                          <a:spcPts val="0"/>
                        </a:spcAft>
                        <a:buNone/>
                      </a:pPr>
                      <a:r>
                        <a:rPr lang="en-US"/>
                        <a:t>The ground station shall generate csv files of all sensor data as specified in the Telemetry Requirements section.</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56</a:t>
                      </a:r>
                      <a:endParaRPr/>
                    </a:p>
                  </a:txBody>
                  <a:tcPr marT="91425" marB="91425" marR="91425" marL="91425" anchor="ctr"/>
                </a:tc>
                <a:tc>
                  <a:txBody>
                    <a:bodyPr/>
                    <a:lstStyle/>
                    <a:p>
                      <a:pPr indent="0" lvl="0" marL="0" rtl="0" algn="ctr">
                        <a:spcBef>
                          <a:spcPts val="0"/>
                        </a:spcBef>
                        <a:spcAft>
                          <a:spcPts val="0"/>
                        </a:spcAft>
                        <a:buNone/>
                      </a:pPr>
                      <a:r>
                        <a:rPr lang="en-US"/>
                        <a:t>Telemetry shall include mission time with one second or better resolution. Mission time shall be maintained in the event of a processor reset during the launch and mission.</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57</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Configuration states such as if commanded to transmit telemetry shall be maintained in the event of a processor reset during launch and mission.</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US"/>
                        <a:t>59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All telemetry shall be displayed in real time during descent on the ground station.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US"/>
                        <a:t>60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All telemetry shall be displayed in engineering units (meters, meters/sec, Celsius, etc.)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US"/>
                        <a:t>61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Teams shall plot each telemetry data field in real time during flight.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95" name="Google Shape;1695;p15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5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01" name="Google Shape;1701;p15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02" name="Google Shape;1702;p15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FSW Requirements</a:t>
            </a:r>
            <a:endParaRPr/>
          </a:p>
        </p:txBody>
      </p:sp>
      <p:sp>
        <p:nvSpPr>
          <p:cNvPr id="1703" name="Google Shape;1703;p156"/>
          <p:cNvSpPr txBox="1"/>
          <p:nvPr>
            <p:ph idx="1" type="body"/>
          </p:nvPr>
        </p:nvSpPr>
        <p:spPr>
          <a:xfrm>
            <a:off x="228600" y="1066800"/>
            <a:ext cx="8686800" cy="52578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graphicFrame>
        <p:nvGraphicFramePr>
          <p:cNvPr id="1704" name="Google Shape;1704;p156"/>
          <p:cNvGraphicFramePr/>
          <p:nvPr/>
        </p:nvGraphicFramePr>
        <p:xfrm>
          <a:off x="228600" y="1143550"/>
          <a:ext cx="3000000" cy="3000000"/>
        </p:xfrm>
        <a:graphic>
          <a:graphicData uri="http://schemas.openxmlformats.org/drawingml/2006/table">
            <a:tbl>
              <a:tblPr>
                <a:noFill/>
                <a:tableStyleId>{5248A033-B59B-4F7F-8831-354D96AE2D3F}</a:tableStyleId>
              </a:tblPr>
              <a:tblGrid>
                <a:gridCol w="487900"/>
                <a:gridCol w="7237400"/>
                <a:gridCol w="961500"/>
              </a:tblGrid>
              <a:tr h="396200">
                <a:tc>
                  <a:txBody>
                    <a:bodyPr/>
                    <a:lstStyle/>
                    <a:p>
                      <a:pPr indent="0" lvl="0" marL="0" rtl="0" algn="ctr">
                        <a:spcBef>
                          <a:spcPts val="0"/>
                        </a:spcBef>
                        <a:spcAft>
                          <a:spcPts val="0"/>
                        </a:spcAft>
                        <a:buNone/>
                      </a:pPr>
                      <a:r>
                        <a:rPr lang="en-US"/>
                        <a:t>RQ</a:t>
                      </a:r>
                      <a:endParaRPr/>
                    </a:p>
                  </a:txBody>
                  <a:tcPr marT="91425" marB="91425" marR="91425" marL="91425" anchor="ctr">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nchor="ctr">
                    <a:lnB cap="flat" cmpd="sng" w="9525">
                      <a:solidFill>
                        <a:srgbClr val="9E9E9E"/>
                      </a:solidFill>
                      <a:prstDash val="solid"/>
                      <a:round/>
                      <a:headEnd len="sm" w="sm" type="none"/>
                      <a:tailEnd len="sm" w="sm" type="none"/>
                    </a:lnB>
                    <a:solidFill>
                      <a:schemeClr val="accent1"/>
                    </a:solidFill>
                  </a:tcPr>
                </a:tc>
              </a:tr>
              <a:tr h="396200">
                <a:tc>
                  <a:txBody>
                    <a:bodyPr/>
                    <a:lstStyle/>
                    <a:p>
                      <a:pPr indent="0" lvl="0" marL="0" rtl="0" algn="ctr">
                        <a:spcBef>
                          <a:spcPts val="0"/>
                        </a:spcBef>
                        <a:spcAft>
                          <a:spcPts val="0"/>
                        </a:spcAft>
                        <a:buNone/>
                      </a:pPr>
                      <a:r>
                        <a:rPr lang="en-US"/>
                        <a:t>64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ground station software shall be able to command the container to operate in simulation mode by sending two commands, SIMULATION ENABLE and SIMULATION ACTIVATE.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65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When in simulation mode, the ground station shall transmit pressure data from a csv file provided by the competition at a 1 Hz interval to the container.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66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payloads shall not transmit telemetry during the launch, and the container shall command the science payloads to begin telemetry transmission upon release from the container.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05" name="Google Shape;1705;p15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5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11" name="Google Shape;1711;p15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12" name="Google Shape;1712;p15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Container CanSat FSW State     Diagram</a:t>
            </a:r>
            <a:endParaRPr/>
          </a:p>
        </p:txBody>
      </p:sp>
      <p:sp>
        <p:nvSpPr>
          <p:cNvPr id="1713" name="Google Shape;1713;p15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b="1" sz="2000"/>
          </a:p>
          <a:p>
            <a:pPr indent="0" lvl="0" marL="342900" rtl="0" algn="l">
              <a:lnSpc>
                <a:spcPct val="100000"/>
              </a:lnSpc>
              <a:spcBef>
                <a:spcPts val="400"/>
              </a:spcBef>
              <a:spcAft>
                <a:spcPts val="0"/>
              </a:spcAft>
              <a:buSzPts val="2400"/>
              <a:buNone/>
            </a:pPr>
            <a:r>
              <a:t/>
            </a:r>
            <a:endParaRPr b="1" sz="2000"/>
          </a:p>
        </p:txBody>
      </p:sp>
      <p:sp>
        <p:nvSpPr>
          <p:cNvPr id="1714" name="Google Shape;1714;p157"/>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15" name="Google Shape;1715;p157"/>
          <p:cNvPicPr preferRelativeResize="0"/>
          <p:nvPr/>
        </p:nvPicPr>
        <p:blipFill>
          <a:blip r:embed="rId3">
            <a:alphaModFix/>
          </a:blip>
          <a:stretch>
            <a:fillRect/>
          </a:stretch>
        </p:blipFill>
        <p:spPr>
          <a:xfrm>
            <a:off x="0" y="1503589"/>
            <a:ext cx="9144001" cy="3850822"/>
          </a:xfrm>
          <a:prstGeom prst="rect">
            <a:avLst/>
          </a:prstGeom>
          <a:noFill/>
          <a:ln>
            <a:noFill/>
          </a:ln>
        </p:spPr>
      </p:pic>
      <p:sp>
        <p:nvSpPr>
          <p:cNvPr id="1716" name="Google Shape;1716;p15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15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22" name="Google Shape;1722;p15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23" name="Google Shape;1723;p15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Container CanSat FSW State     Diagram</a:t>
            </a:r>
            <a:endParaRPr/>
          </a:p>
        </p:txBody>
      </p:sp>
      <p:sp>
        <p:nvSpPr>
          <p:cNvPr id="1724" name="Google Shape;1724;p15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b="1" sz="2000"/>
          </a:p>
          <a:p>
            <a:pPr indent="0" lvl="0" marL="342900" rtl="0" algn="l">
              <a:lnSpc>
                <a:spcPct val="100000"/>
              </a:lnSpc>
              <a:spcBef>
                <a:spcPts val="400"/>
              </a:spcBef>
              <a:spcAft>
                <a:spcPts val="0"/>
              </a:spcAft>
              <a:buSzPts val="2400"/>
              <a:buNone/>
            </a:pPr>
            <a:r>
              <a:t/>
            </a:r>
            <a:endParaRPr b="1" sz="2000"/>
          </a:p>
        </p:txBody>
      </p:sp>
      <p:sp>
        <p:nvSpPr>
          <p:cNvPr id="1725" name="Google Shape;1725;p158"/>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26" name="Google Shape;1726;p158"/>
          <p:cNvPicPr preferRelativeResize="0"/>
          <p:nvPr/>
        </p:nvPicPr>
        <p:blipFill>
          <a:blip r:embed="rId3">
            <a:alphaModFix/>
          </a:blip>
          <a:stretch>
            <a:fillRect/>
          </a:stretch>
        </p:blipFill>
        <p:spPr>
          <a:xfrm>
            <a:off x="3515688" y="1353225"/>
            <a:ext cx="2112625" cy="4684951"/>
          </a:xfrm>
          <a:prstGeom prst="rect">
            <a:avLst/>
          </a:prstGeom>
          <a:noFill/>
          <a:ln>
            <a:noFill/>
          </a:ln>
        </p:spPr>
      </p:pic>
      <p:sp>
        <p:nvSpPr>
          <p:cNvPr id="1727" name="Google Shape;1727;p15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5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33" name="Google Shape;1733;p15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34" name="Google Shape;1734;p15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Payload CanSat FSW State Diagram</a:t>
            </a:r>
            <a:endParaRPr/>
          </a:p>
        </p:txBody>
      </p:sp>
      <p:sp>
        <p:nvSpPr>
          <p:cNvPr id="1735" name="Google Shape;1735;p15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b="1" sz="2000"/>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736" name="Google Shape;1736;p159"/>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37" name="Google Shape;1737;p159"/>
          <p:cNvPicPr preferRelativeResize="0"/>
          <p:nvPr/>
        </p:nvPicPr>
        <p:blipFill>
          <a:blip r:embed="rId3">
            <a:alphaModFix/>
          </a:blip>
          <a:stretch>
            <a:fillRect/>
          </a:stretch>
        </p:blipFill>
        <p:spPr>
          <a:xfrm>
            <a:off x="0" y="1756064"/>
            <a:ext cx="9144000" cy="3345873"/>
          </a:xfrm>
          <a:prstGeom prst="rect">
            <a:avLst/>
          </a:prstGeom>
          <a:noFill/>
          <a:ln>
            <a:noFill/>
          </a:ln>
        </p:spPr>
      </p:pic>
      <p:sp>
        <p:nvSpPr>
          <p:cNvPr id="1738" name="Google Shape;1738;p15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6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44" name="Google Shape;1744;p16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45" name="Google Shape;1745;p16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Payload CanSat FSW State Diagram</a:t>
            </a:r>
            <a:endParaRPr/>
          </a:p>
        </p:txBody>
      </p:sp>
      <p:sp>
        <p:nvSpPr>
          <p:cNvPr id="1746" name="Google Shape;1746;p16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b="1" sz="2000"/>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747" name="Google Shape;1747;p160"/>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48" name="Google Shape;1748;p160"/>
          <p:cNvPicPr preferRelativeResize="0"/>
          <p:nvPr/>
        </p:nvPicPr>
        <p:blipFill>
          <a:blip r:embed="rId3">
            <a:alphaModFix/>
          </a:blip>
          <a:stretch>
            <a:fillRect/>
          </a:stretch>
        </p:blipFill>
        <p:spPr>
          <a:xfrm>
            <a:off x="3854726" y="1152312"/>
            <a:ext cx="1434550" cy="5010574"/>
          </a:xfrm>
          <a:prstGeom prst="rect">
            <a:avLst/>
          </a:prstGeom>
          <a:noFill/>
          <a:ln>
            <a:noFill/>
          </a:ln>
        </p:spPr>
      </p:pic>
      <p:sp>
        <p:nvSpPr>
          <p:cNvPr id="1749" name="Google Shape;1749;p16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61"/>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Simulation Mode Software</a:t>
            </a:r>
            <a:endParaRPr/>
          </a:p>
        </p:txBody>
      </p:sp>
      <p:sp>
        <p:nvSpPr>
          <p:cNvPr id="1756" name="Google Shape;1756;p161"/>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US"/>
              <a:t>Simulation mode</a:t>
            </a:r>
            <a:endParaRPr/>
          </a:p>
          <a:p>
            <a:pPr indent="0" lvl="0" marL="0" rtl="0" algn="l">
              <a:lnSpc>
                <a:spcPct val="100000"/>
              </a:lnSpc>
              <a:spcBef>
                <a:spcPts val="0"/>
              </a:spcBef>
              <a:spcAft>
                <a:spcPts val="0"/>
              </a:spcAft>
              <a:buNone/>
            </a:pPr>
            <a:r>
              <a:rPr b="0" lang="en-US" sz="1400"/>
              <a:t>The ground station will </a:t>
            </a:r>
            <a:r>
              <a:rPr b="0" lang="en-US" sz="1400"/>
              <a:t>receive</a:t>
            </a:r>
            <a:r>
              <a:rPr b="0" lang="en-US" sz="1400"/>
              <a:t> a file with the simulated data, then the data is transmitted to the container where the container firmware would calculate the altitude with the supplied data, then it will be </a:t>
            </a:r>
            <a:r>
              <a:rPr b="0" lang="en-US" sz="1400"/>
              <a:t>formatted</a:t>
            </a:r>
            <a:r>
              <a:rPr b="0" lang="en-US" sz="1400"/>
              <a:t> to complain requirements and transmitted to the ground station</a:t>
            </a:r>
            <a:endParaRPr b="0" sz="1400"/>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Simulation commands</a:t>
            </a:r>
            <a:endParaRPr/>
          </a:p>
          <a:p>
            <a:pPr indent="0" lvl="0" marL="0" rtl="0" algn="l">
              <a:lnSpc>
                <a:spcPct val="100000"/>
              </a:lnSpc>
              <a:spcBef>
                <a:spcPts val="0"/>
              </a:spcBef>
              <a:spcAft>
                <a:spcPts val="0"/>
              </a:spcAft>
              <a:buNone/>
            </a:pPr>
            <a:r>
              <a:rPr b="0" lang="en-US" sz="1400"/>
              <a:t>The simulation commands are:</a:t>
            </a:r>
            <a:endParaRPr b="0" sz="1400"/>
          </a:p>
          <a:p>
            <a:pPr indent="-317500" lvl="0" marL="457200" rtl="0" algn="l">
              <a:lnSpc>
                <a:spcPct val="100000"/>
              </a:lnSpc>
              <a:spcBef>
                <a:spcPts val="0"/>
              </a:spcBef>
              <a:spcAft>
                <a:spcPts val="0"/>
              </a:spcAft>
              <a:buSzPts val="1400"/>
              <a:buChar char="•"/>
            </a:pPr>
            <a:r>
              <a:rPr b="0" lang="en-US" sz="1400"/>
              <a:t>CMD,&lt;TEAM_ID&gt;,SIM,&lt;MODE&gt;</a:t>
            </a:r>
            <a:endParaRPr b="0" sz="1400"/>
          </a:p>
          <a:p>
            <a:pPr indent="0" lvl="0" marL="457200" rtl="0" algn="l">
              <a:lnSpc>
                <a:spcPct val="100000"/>
              </a:lnSpc>
              <a:spcBef>
                <a:spcPts val="0"/>
              </a:spcBef>
              <a:spcAft>
                <a:spcPts val="0"/>
              </a:spcAft>
              <a:buNone/>
            </a:pPr>
            <a:r>
              <a:rPr b="0" lang="en-US" sz="1400"/>
              <a:t>Where: 1. CMD and SIM are static text. </a:t>
            </a:r>
            <a:endParaRPr b="0" sz="1400"/>
          </a:p>
          <a:p>
            <a:pPr indent="0" lvl="0" marL="457200" rtl="0" algn="l">
              <a:lnSpc>
                <a:spcPct val="100000"/>
              </a:lnSpc>
              <a:spcBef>
                <a:spcPts val="0"/>
              </a:spcBef>
              <a:spcAft>
                <a:spcPts val="0"/>
              </a:spcAft>
              <a:buNone/>
            </a:pPr>
            <a:r>
              <a:rPr b="0" lang="en-US" sz="1400"/>
              <a:t>2. is the assigned team identification. </a:t>
            </a:r>
            <a:endParaRPr b="0" sz="1400"/>
          </a:p>
          <a:p>
            <a:pPr indent="0" lvl="0" marL="457200" rtl="0" algn="l">
              <a:lnSpc>
                <a:spcPct val="100000"/>
              </a:lnSpc>
              <a:spcBef>
                <a:spcPts val="0"/>
              </a:spcBef>
              <a:spcAft>
                <a:spcPts val="0"/>
              </a:spcAft>
              <a:buNone/>
            </a:pPr>
            <a:r>
              <a:rPr b="0" lang="en-US" sz="1400"/>
              <a:t>3. is the string ‘ENABLE’ to enable the simulation mode, ‘ACTIVATE’ to activate the simulation mode, or ‘DISABLE’ which both disables and deactivates the simulation mode. </a:t>
            </a:r>
            <a:endParaRPr b="0" sz="1400"/>
          </a:p>
          <a:p>
            <a:pPr indent="0" lvl="0" marL="457200" rtl="0" algn="l">
              <a:lnSpc>
                <a:spcPct val="100000"/>
              </a:lnSpc>
              <a:spcBef>
                <a:spcPts val="0"/>
              </a:spcBef>
              <a:spcAft>
                <a:spcPts val="0"/>
              </a:spcAft>
              <a:buNone/>
            </a:pPr>
            <a:r>
              <a:rPr b="0" lang="en-US" sz="1400"/>
              <a:t>Example: Both the CMD,1000,SIM,ENABLE and CMD,1000,SIM,ACTIVATE commands are required to begin simulation mode. </a:t>
            </a:r>
            <a:endParaRPr b="0" sz="1400"/>
          </a:p>
          <a:p>
            <a:pPr indent="-317500" lvl="0" marL="457200" rtl="0" algn="l">
              <a:lnSpc>
                <a:spcPct val="100000"/>
              </a:lnSpc>
              <a:spcBef>
                <a:spcPts val="0"/>
              </a:spcBef>
              <a:spcAft>
                <a:spcPts val="0"/>
              </a:spcAft>
              <a:buSzPts val="1400"/>
              <a:buChar char="•"/>
            </a:pPr>
            <a:r>
              <a:rPr b="0" lang="en-US" sz="1400"/>
              <a:t>CMD,&lt;TEAM ID&gt;,SIMP,&lt;PRESSURE&gt;</a:t>
            </a:r>
            <a:endParaRPr b="0" sz="1400"/>
          </a:p>
          <a:p>
            <a:pPr indent="0" lvl="0" marL="457200" rtl="0" algn="l">
              <a:lnSpc>
                <a:spcPct val="100000"/>
              </a:lnSpc>
              <a:spcBef>
                <a:spcPts val="0"/>
              </a:spcBef>
              <a:spcAft>
                <a:spcPts val="0"/>
              </a:spcAft>
              <a:buNone/>
            </a:pPr>
            <a:r>
              <a:rPr b="0" lang="en-US" sz="1400"/>
              <a:t>Where: 1. CMD and SIMP are static text. </a:t>
            </a:r>
            <a:endParaRPr b="0" sz="1400"/>
          </a:p>
          <a:p>
            <a:pPr indent="0" lvl="0" marL="457200" rtl="0" algn="l">
              <a:lnSpc>
                <a:spcPct val="100000"/>
              </a:lnSpc>
              <a:spcBef>
                <a:spcPts val="0"/>
              </a:spcBef>
              <a:spcAft>
                <a:spcPts val="0"/>
              </a:spcAft>
              <a:buNone/>
            </a:pPr>
            <a:r>
              <a:rPr b="0" lang="en-US" sz="1400"/>
              <a:t>2. is the assigned team identification. </a:t>
            </a:r>
            <a:endParaRPr b="0" sz="1400"/>
          </a:p>
          <a:p>
            <a:pPr indent="0" lvl="0" marL="457200" rtl="0" algn="l">
              <a:lnSpc>
                <a:spcPct val="100000"/>
              </a:lnSpc>
              <a:spcBef>
                <a:spcPts val="0"/>
              </a:spcBef>
              <a:spcAft>
                <a:spcPts val="0"/>
              </a:spcAft>
              <a:buNone/>
            </a:pPr>
            <a:r>
              <a:rPr b="0" lang="en-US" sz="1400"/>
              <a:t>3. is the simulated atmospheric pressure data in units of pascals with a resolution of one Pascal. Example: CMD,1000,SIMP,101325 provides a simulated pressure reading to the Container (101325 Pascals = approximately sea level). </a:t>
            </a:r>
            <a:endParaRPr/>
          </a:p>
        </p:txBody>
      </p:sp>
      <p:sp>
        <p:nvSpPr>
          <p:cNvPr id="1757" name="Google Shape;1757;p16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758" name="Google Shape;1758;p16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59" name="Google Shape;1759;p161"/>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60" name="Google Shape;1760;p16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6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66" name="Google Shape;1766;p16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67" name="Google Shape;1767;p16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Software Development Plan</a:t>
            </a:r>
            <a:endParaRPr/>
          </a:p>
        </p:txBody>
      </p:sp>
      <p:sp>
        <p:nvSpPr>
          <p:cNvPr id="1768" name="Google Shape;1768;p16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b="0" lang="en-US" sz="2100"/>
              <a:t>Software </a:t>
            </a:r>
            <a:r>
              <a:rPr b="0" lang="en-US" sz="2100"/>
              <a:t>development</a:t>
            </a:r>
            <a:r>
              <a:rPr b="0" lang="en-US" sz="2100"/>
              <a:t> plan</a:t>
            </a:r>
            <a:endParaRPr b="0" sz="2100"/>
          </a:p>
          <a:p>
            <a:pPr indent="0" lvl="0" marL="457200" marR="0" rtl="0" algn="l">
              <a:lnSpc>
                <a:spcPct val="100000"/>
              </a:lnSpc>
              <a:spcBef>
                <a:spcPts val="0"/>
              </a:spcBef>
              <a:spcAft>
                <a:spcPts val="0"/>
              </a:spcAft>
              <a:buNone/>
            </a:pPr>
            <a:r>
              <a:t/>
            </a:r>
            <a:endParaRPr b="0" sz="2100"/>
          </a:p>
          <a:p>
            <a:pPr indent="0" lvl="0" marL="342900" marR="0" rtl="0" algn="l">
              <a:lnSpc>
                <a:spcPct val="100000"/>
              </a:lnSpc>
              <a:spcBef>
                <a:spcPts val="480"/>
              </a:spcBef>
              <a:spcAft>
                <a:spcPts val="0"/>
              </a:spcAft>
              <a:buSzPts val="2400"/>
              <a:buNone/>
            </a:pPr>
            <a:r>
              <a:t/>
            </a:r>
            <a:endParaRPr/>
          </a:p>
          <a:p>
            <a:pPr indent="0" lvl="0" marL="0" marR="0" rtl="0" algn="l">
              <a:lnSpc>
                <a:spcPct val="100000"/>
              </a:lnSpc>
              <a:spcBef>
                <a:spcPts val="480"/>
              </a:spcBef>
              <a:spcAft>
                <a:spcPts val="0"/>
              </a:spcAft>
              <a:buClr>
                <a:schemeClr val="dk1"/>
              </a:buClr>
              <a:buSzPts val="2400"/>
              <a:buFont typeface="Arial"/>
              <a:buNone/>
            </a:pPr>
            <a:r>
              <a:t/>
            </a:r>
            <a:endParaRPr/>
          </a:p>
          <a:p>
            <a:pPr indent="0" lvl="0" marL="0" marR="0" rtl="0" algn="l">
              <a:lnSpc>
                <a:spcPct val="100000"/>
              </a:lnSpc>
              <a:spcBef>
                <a:spcPts val="480"/>
              </a:spcBef>
              <a:spcAft>
                <a:spcPts val="0"/>
              </a:spcAft>
              <a:buClr>
                <a:schemeClr val="dk1"/>
              </a:buClr>
              <a:buSzPts val="2400"/>
              <a:buFont typeface="Arial"/>
              <a:buNone/>
            </a:pPr>
            <a:r>
              <a:t/>
            </a:r>
            <a:endParaRPr/>
          </a:p>
          <a:p>
            <a:pPr indent="0" lvl="0" marL="0" marR="0" rtl="0" algn="l">
              <a:lnSpc>
                <a:spcPct val="100000"/>
              </a:lnSpc>
              <a:spcBef>
                <a:spcPts val="480"/>
              </a:spcBef>
              <a:spcAft>
                <a:spcPts val="0"/>
              </a:spcAft>
              <a:buClr>
                <a:schemeClr val="dk1"/>
              </a:buClr>
              <a:buSzPts val="2400"/>
              <a:buFont typeface="Arial"/>
              <a:buNone/>
            </a:pPr>
            <a:r>
              <a:t/>
            </a:r>
            <a:endParaRPr/>
          </a:p>
          <a:p>
            <a:pPr indent="0" lvl="0" marL="0" marR="0" rtl="0" algn="l">
              <a:lnSpc>
                <a:spcPct val="100000"/>
              </a:lnSpc>
              <a:spcBef>
                <a:spcPts val="480"/>
              </a:spcBef>
              <a:spcAft>
                <a:spcPts val="0"/>
              </a:spcAft>
              <a:buClr>
                <a:schemeClr val="dk1"/>
              </a:buClr>
              <a:buSzPts val="2400"/>
              <a:buFont typeface="Arial"/>
              <a:buNone/>
            </a:pPr>
            <a:r>
              <a:t/>
            </a:r>
            <a:endParaRPr/>
          </a:p>
          <a:p>
            <a:pPr indent="0" lvl="0" marL="0" marR="0" rtl="0" algn="l">
              <a:lnSpc>
                <a:spcPct val="100000"/>
              </a:lnSpc>
              <a:spcBef>
                <a:spcPts val="480"/>
              </a:spcBef>
              <a:spcAft>
                <a:spcPts val="0"/>
              </a:spcAft>
              <a:buClr>
                <a:schemeClr val="dk1"/>
              </a:buClr>
              <a:buSzPts val="2400"/>
              <a:buFont typeface="Arial"/>
              <a:buNone/>
            </a:pPr>
            <a:r>
              <a:t/>
            </a:r>
            <a:endParaRPr/>
          </a:p>
          <a:p>
            <a:pPr indent="0" lvl="0" marL="0" marR="0" rtl="0" algn="l">
              <a:lnSpc>
                <a:spcPct val="100000"/>
              </a:lnSpc>
              <a:spcBef>
                <a:spcPts val="480"/>
              </a:spcBef>
              <a:spcAft>
                <a:spcPts val="0"/>
              </a:spcAft>
              <a:buClr>
                <a:schemeClr val="dk1"/>
              </a:buClr>
              <a:buSzPts val="2400"/>
              <a:buFont typeface="Arial"/>
              <a:buNone/>
            </a:pPr>
            <a:r>
              <a:t/>
            </a:r>
            <a:endParaRPr/>
          </a:p>
          <a:p>
            <a:pPr indent="0" lvl="0" marL="0" marR="0" rtl="0" algn="l">
              <a:lnSpc>
                <a:spcPct val="100000"/>
              </a:lnSpc>
              <a:spcBef>
                <a:spcPts val="480"/>
              </a:spcBef>
              <a:spcAft>
                <a:spcPts val="0"/>
              </a:spcAft>
              <a:buClr>
                <a:schemeClr val="dk1"/>
              </a:buClr>
              <a:buSzPts val="2400"/>
              <a:buFont typeface="Arial"/>
              <a:buNone/>
            </a:pPr>
            <a:r>
              <a:t/>
            </a:r>
            <a:endParaRPr/>
          </a:p>
          <a:p>
            <a:pPr indent="0" lvl="0" marL="0" marR="0" rtl="0" algn="l">
              <a:lnSpc>
                <a:spcPct val="100000"/>
              </a:lnSpc>
              <a:spcBef>
                <a:spcPts val="480"/>
              </a:spcBef>
              <a:spcAft>
                <a:spcPts val="0"/>
              </a:spcAft>
              <a:buClr>
                <a:schemeClr val="dk1"/>
              </a:buClr>
              <a:buSzPts val="2400"/>
              <a:buFont typeface="Arial"/>
              <a:buNone/>
            </a:pPr>
            <a:r>
              <a:t/>
            </a:r>
            <a:endParaRPr/>
          </a:p>
          <a:p>
            <a:pPr indent="0" lvl="0" marL="0" marR="0" rtl="0" algn="l">
              <a:lnSpc>
                <a:spcPct val="100000"/>
              </a:lnSpc>
              <a:spcBef>
                <a:spcPts val="480"/>
              </a:spcBef>
              <a:spcAft>
                <a:spcPts val="0"/>
              </a:spcAft>
              <a:buClr>
                <a:schemeClr val="dk1"/>
              </a:buClr>
              <a:buSzPts val="2400"/>
              <a:buFont typeface="Arial"/>
              <a:buNone/>
            </a:pPr>
            <a:r>
              <a:rPr lang="en-US"/>
              <a:t>Green parts were </a:t>
            </a:r>
            <a:r>
              <a:rPr lang="en-US"/>
              <a:t>successful</a:t>
            </a:r>
            <a:r>
              <a:rPr lang="en-US"/>
              <a:t> developed since PDR</a:t>
            </a:r>
            <a:endParaRPr b="1" i="0" sz="2400" u="none" cap="none" strike="noStrike">
              <a:solidFill>
                <a:schemeClr val="dk1"/>
              </a:solidFill>
              <a:latin typeface="Arial"/>
              <a:ea typeface="Arial"/>
              <a:cs typeface="Arial"/>
              <a:sym typeface="Arial"/>
            </a:endParaRPr>
          </a:p>
        </p:txBody>
      </p:sp>
      <p:sp>
        <p:nvSpPr>
          <p:cNvPr id="1769" name="Google Shape;1769;p162"/>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770" name="Google Shape;1770;p162"/>
          <p:cNvGraphicFramePr/>
          <p:nvPr/>
        </p:nvGraphicFramePr>
        <p:xfrm>
          <a:off x="2159000" y="1767975"/>
          <a:ext cx="3000000" cy="3000000"/>
        </p:xfrm>
        <a:graphic>
          <a:graphicData uri="http://schemas.openxmlformats.org/drawingml/2006/table">
            <a:tbl>
              <a:tblPr>
                <a:noFill/>
                <a:tableStyleId>{5248A033-B59B-4F7F-8831-354D96AE2D3F}</a:tableStyleId>
              </a:tblPr>
              <a:tblGrid>
                <a:gridCol w="2413000"/>
                <a:gridCol w="2413000"/>
              </a:tblGrid>
              <a:tr h="381000">
                <a:tc>
                  <a:txBody>
                    <a:bodyPr/>
                    <a:lstStyle/>
                    <a:p>
                      <a:pPr indent="0" lvl="0" marL="0" rtl="0" algn="ctr">
                        <a:spcBef>
                          <a:spcPts val="0"/>
                        </a:spcBef>
                        <a:spcAft>
                          <a:spcPts val="0"/>
                        </a:spcAft>
                        <a:buNone/>
                      </a:pPr>
                      <a:r>
                        <a:rPr lang="en-US"/>
                        <a:t>Component</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solidFill>
                      <a:schemeClr val="accent1"/>
                    </a:solidFill>
                  </a:tcPr>
                </a:tc>
              </a:tr>
              <a:tr h="381000">
                <a:tc rowSpan="2">
                  <a:txBody>
                    <a:bodyPr/>
                    <a:lstStyle/>
                    <a:p>
                      <a:pPr indent="0" lvl="0" marL="0" rtl="0" algn="ctr">
                        <a:spcBef>
                          <a:spcPts val="0"/>
                        </a:spcBef>
                        <a:spcAft>
                          <a:spcPts val="0"/>
                        </a:spcAft>
                        <a:buNone/>
                      </a:pPr>
                      <a:r>
                        <a:rPr lang="en-US"/>
                        <a:t>Ground station</a:t>
                      </a:r>
                      <a:endParaRPr/>
                    </a:p>
                  </a:txBody>
                  <a:tcPr marT="91425" marB="91425" marR="91425" marL="91425" anchor="ctr"/>
                </a:tc>
                <a:tc>
                  <a:txBody>
                    <a:bodyPr/>
                    <a:lstStyle/>
                    <a:p>
                      <a:pPr indent="0" lvl="0" marL="0" rtl="0" algn="ctr">
                        <a:spcBef>
                          <a:spcPts val="0"/>
                        </a:spcBef>
                        <a:spcAft>
                          <a:spcPts val="0"/>
                        </a:spcAft>
                        <a:buNone/>
                      </a:pPr>
                      <a:r>
                        <a:rPr lang="en-US"/>
                        <a:t>Program interface</a:t>
                      </a:r>
                      <a:endParaRPr/>
                    </a:p>
                  </a:txBody>
                  <a:tcPr marT="91425" marB="91425" marR="91425" marL="91425" anchor="ctr">
                    <a:solidFill>
                      <a:srgbClr val="00FF00"/>
                    </a:solidFill>
                  </a:tcPr>
                </a:tc>
              </a:tr>
              <a:tr h="381000">
                <a:tc vMerge="1"/>
                <a:tc>
                  <a:txBody>
                    <a:bodyPr/>
                    <a:lstStyle/>
                    <a:p>
                      <a:pPr indent="0" lvl="0" marL="0" rtl="0" algn="ctr">
                        <a:spcBef>
                          <a:spcPts val="0"/>
                        </a:spcBef>
                        <a:spcAft>
                          <a:spcPts val="0"/>
                        </a:spcAft>
                        <a:buNone/>
                      </a:pPr>
                      <a:r>
                        <a:rPr lang="en-US"/>
                        <a:t>Program Xbee</a:t>
                      </a:r>
                      <a:endParaRPr/>
                    </a:p>
                  </a:txBody>
                  <a:tcPr marT="91425" marB="91425" marR="91425" marL="91425" anchor="ctr">
                    <a:solidFill>
                      <a:srgbClr val="00FF00"/>
                    </a:solidFill>
                  </a:tcPr>
                </a:tc>
              </a:tr>
              <a:tr h="381000">
                <a:tc rowSpan="3">
                  <a:txBody>
                    <a:bodyPr/>
                    <a:lstStyle/>
                    <a:p>
                      <a:pPr indent="0" lvl="0" marL="0" rtl="0" algn="ctr">
                        <a:spcBef>
                          <a:spcPts val="0"/>
                        </a:spcBef>
                        <a:spcAft>
                          <a:spcPts val="0"/>
                        </a:spcAft>
                        <a:buNone/>
                      </a:pPr>
                      <a:r>
                        <a:rPr lang="en-US"/>
                        <a:t>Container</a:t>
                      </a:r>
                      <a:endParaRPr/>
                    </a:p>
                  </a:txBody>
                  <a:tcPr marT="91425" marB="91425" marR="91425" marL="91425" anchor="ctr"/>
                </a:tc>
                <a:tc>
                  <a:txBody>
                    <a:bodyPr/>
                    <a:lstStyle/>
                    <a:p>
                      <a:pPr indent="0" lvl="0" marL="0" rtl="0" algn="ctr">
                        <a:spcBef>
                          <a:spcPts val="0"/>
                        </a:spcBef>
                        <a:spcAft>
                          <a:spcPts val="0"/>
                        </a:spcAft>
                        <a:buNone/>
                      </a:pPr>
                      <a:r>
                        <a:rPr lang="en-US"/>
                        <a:t>Program arduino for each sensor</a:t>
                      </a:r>
                      <a:endParaRPr/>
                    </a:p>
                  </a:txBody>
                  <a:tcPr marT="91425" marB="91425" marR="91425" marL="91425" anchor="ctr">
                    <a:solidFill>
                      <a:srgbClr val="00FF00"/>
                    </a:solidFill>
                  </a:tcPr>
                </a:tc>
              </a:tr>
              <a:tr h="381000">
                <a:tc vMerge="1"/>
                <a:tc>
                  <a:txBody>
                    <a:bodyPr/>
                    <a:lstStyle/>
                    <a:p>
                      <a:pPr indent="0" lvl="0" marL="0" rtl="0" algn="ctr">
                        <a:spcBef>
                          <a:spcPts val="0"/>
                        </a:spcBef>
                        <a:spcAft>
                          <a:spcPts val="0"/>
                        </a:spcAft>
                        <a:buNone/>
                      </a:pPr>
                      <a:r>
                        <a:rPr lang="en-US"/>
                        <a:t>Servo module</a:t>
                      </a:r>
                      <a:endParaRPr/>
                    </a:p>
                  </a:txBody>
                  <a:tcPr marT="91425" marB="91425" marR="91425" marL="91425" anchor="ctr">
                    <a:solidFill>
                      <a:srgbClr val="00FF00"/>
                    </a:solidFill>
                  </a:tcPr>
                </a:tc>
              </a:tr>
              <a:tr h="381000">
                <a:tc vMerge="1"/>
                <a:tc>
                  <a:txBody>
                    <a:bodyPr/>
                    <a:lstStyle/>
                    <a:p>
                      <a:pPr indent="0" lvl="0" marL="0" rtl="0" algn="ctr">
                        <a:spcBef>
                          <a:spcPts val="0"/>
                        </a:spcBef>
                        <a:spcAft>
                          <a:spcPts val="0"/>
                        </a:spcAft>
                        <a:buNone/>
                      </a:pPr>
                      <a:r>
                        <a:rPr lang="en-US"/>
                        <a:t>Simulation module</a:t>
                      </a:r>
                      <a:endParaRPr/>
                    </a:p>
                  </a:txBody>
                  <a:tcPr marT="91425" marB="91425" marR="91425" marL="91425" anchor="ctr"/>
                </a:tc>
              </a:tr>
              <a:tr h="381000">
                <a:tc rowSpan="2">
                  <a:txBody>
                    <a:bodyPr/>
                    <a:lstStyle/>
                    <a:p>
                      <a:pPr indent="0" lvl="0" marL="0" rtl="0" algn="ctr">
                        <a:spcBef>
                          <a:spcPts val="0"/>
                        </a:spcBef>
                        <a:spcAft>
                          <a:spcPts val="0"/>
                        </a:spcAft>
                        <a:buNone/>
                      </a:pPr>
                      <a:r>
                        <a:rPr lang="en-US"/>
                        <a:t>Payload</a:t>
                      </a:r>
                      <a:endParaRPr/>
                    </a:p>
                  </a:txBody>
                  <a:tcPr marT="91425" marB="91425" marR="91425" marL="91425" anchor="ctr"/>
                </a:tc>
                <a:tc>
                  <a:txBody>
                    <a:bodyPr/>
                    <a:lstStyle/>
                    <a:p>
                      <a:pPr indent="0" lvl="0" marL="0" rtl="0" algn="ctr">
                        <a:spcBef>
                          <a:spcPts val="0"/>
                        </a:spcBef>
                        <a:spcAft>
                          <a:spcPts val="0"/>
                        </a:spcAft>
                        <a:buNone/>
                      </a:pPr>
                      <a:r>
                        <a:rPr lang="en-US"/>
                        <a:t>Program Xbee</a:t>
                      </a:r>
                      <a:endParaRPr/>
                    </a:p>
                  </a:txBody>
                  <a:tcPr marT="91425" marB="91425" marR="91425" marL="91425" anchor="ctr"/>
                </a:tc>
              </a:tr>
              <a:tr h="381000">
                <a:tc vMerge="1"/>
                <a:tc>
                  <a:txBody>
                    <a:bodyPr/>
                    <a:lstStyle/>
                    <a:p>
                      <a:pPr indent="0" lvl="0" marL="0" rtl="0" algn="ctr">
                        <a:spcBef>
                          <a:spcPts val="0"/>
                        </a:spcBef>
                        <a:spcAft>
                          <a:spcPts val="0"/>
                        </a:spcAft>
                        <a:buNone/>
                      </a:pPr>
                      <a:r>
                        <a:rPr lang="en-US"/>
                        <a:t>Program sensors</a:t>
                      </a:r>
                      <a:endParaRPr/>
                    </a:p>
                  </a:txBody>
                  <a:tcPr marT="91425" marB="91425" marR="91425" marL="91425" anchor="ctr"/>
                </a:tc>
              </a:tr>
              <a:tr h="381000">
                <a:tc>
                  <a:txBody>
                    <a:bodyPr/>
                    <a:lstStyle/>
                    <a:p>
                      <a:pPr indent="0" lvl="0" marL="0" rtl="0" algn="ctr">
                        <a:spcBef>
                          <a:spcPts val="0"/>
                        </a:spcBef>
                        <a:spcAft>
                          <a:spcPts val="0"/>
                        </a:spcAft>
                        <a:buNone/>
                      </a:pPr>
                      <a:r>
                        <a:rPr lang="en-US"/>
                        <a:t>Final integration</a:t>
                      </a:r>
                      <a:endParaRPr/>
                    </a:p>
                  </a:txBody>
                  <a:tcPr marT="91425" marB="91425" marR="91425" marL="91425" anchor="ctr"/>
                </a:tc>
                <a:tc>
                  <a:txBody>
                    <a:bodyPr/>
                    <a:lstStyle/>
                    <a:p>
                      <a:pPr indent="0" lvl="0" marL="0" rtl="0" algn="ctr">
                        <a:spcBef>
                          <a:spcPts val="0"/>
                        </a:spcBef>
                        <a:spcAft>
                          <a:spcPts val="0"/>
                        </a:spcAft>
                        <a:buNone/>
                      </a:pPr>
                      <a:r>
                        <a:rPr lang="en-US"/>
                        <a:t>Full test of all function</a:t>
                      </a:r>
                      <a:endParaRPr/>
                    </a:p>
                  </a:txBody>
                  <a:tcPr marT="91425" marB="91425" marR="91425" marL="91425" anchor="ctr"/>
                </a:tc>
              </a:tr>
            </a:tbl>
          </a:graphicData>
        </a:graphic>
      </p:graphicFrame>
      <p:sp>
        <p:nvSpPr>
          <p:cNvPr id="1771" name="Google Shape;1771;p16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37" name="Google Shape;237;p2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38" name="Google Shape;238;p2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9" name="Google Shape;239;p2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40" name="Google Shape;240;p28"/>
          <p:cNvGraphicFramePr/>
          <p:nvPr/>
        </p:nvGraphicFramePr>
        <p:xfrm>
          <a:off x="228600" y="1085625"/>
          <a:ext cx="3000000" cy="3000000"/>
        </p:xfrm>
        <a:graphic>
          <a:graphicData uri="http://schemas.openxmlformats.org/drawingml/2006/table">
            <a:tbl>
              <a:tblPr>
                <a:noFill/>
                <a:tableStyleId>{5248A033-B59B-4F7F-8831-354D96AE2D3F}</a:tableStyleId>
              </a:tblPr>
              <a:tblGrid>
                <a:gridCol w="624175"/>
                <a:gridCol w="8062625"/>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r>
              <a:tr h="425025">
                <a:tc>
                  <a:txBody>
                    <a:bodyPr/>
                    <a:lstStyle/>
                    <a:p>
                      <a:pPr indent="0" lvl="0" marL="0" rtl="0" algn="ctr">
                        <a:spcBef>
                          <a:spcPts val="0"/>
                        </a:spcBef>
                        <a:spcAft>
                          <a:spcPts val="0"/>
                        </a:spcAft>
                        <a:buNone/>
                      </a:pPr>
                      <a:r>
                        <a:rPr lang="en-US"/>
                        <a:t>35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measure its battery voltage.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03500">
                <a:tc>
                  <a:txBody>
                    <a:bodyPr/>
                    <a:lstStyle/>
                    <a:p>
                      <a:pPr indent="0" lvl="0" marL="0" rtl="0" algn="ctr">
                        <a:spcBef>
                          <a:spcPts val="0"/>
                        </a:spcBef>
                        <a:spcAft>
                          <a:spcPts val="0"/>
                        </a:spcAft>
                        <a:buNone/>
                      </a:pPr>
                      <a:r>
                        <a:rPr lang="en-US"/>
                        <a:t>36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transmit its telemetry and the payload telemetry received once per second in the format described in the Telemetry Requirements section.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37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stop transmitting telemetry when it lands.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38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and science payloads must include an easily accessible power switch that can be accessed without disassembling the cansat and science payloads and in the stowed configuration.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39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must include a power indicator such as an LED or sound generating device that can be easily seen or heard without disassembling the cansat and in the stowed state.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40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An audio beacon is required for the container. It may be powered after landing or operate continuously.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41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audio beacon must have a minimum sound pressure level of 92 dB, unobstructed.</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42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Battery source may be alkaline, Ni-Cad, Ni-MH or Lithium. Lithium polymer batteries are not allowed. Lithium cells must be manufactured with a metal package similar to 18650 cells. Coin cells are allowed.</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16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78" name="Google Shape;1778;p163"/>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79" name="Google Shape;1779;p163"/>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Ground Control System (GCS) Design</a:t>
            </a:r>
            <a:endParaRPr/>
          </a:p>
        </p:txBody>
      </p:sp>
      <p:sp>
        <p:nvSpPr>
          <p:cNvPr id="1780" name="Google Shape;1780;p163"/>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Iván Macció</a:t>
            </a:r>
            <a:endParaRPr/>
          </a:p>
          <a:p>
            <a:pPr indent="0" lvl="0" marL="0" marR="0" rtl="0" algn="ctr">
              <a:lnSpc>
                <a:spcPct val="100000"/>
              </a:lnSpc>
              <a:spcBef>
                <a:spcPts val="0"/>
              </a:spcBef>
              <a:spcAft>
                <a:spcPts val="0"/>
              </a:spcAft>
              <a:buClr>
                <a:schemeClr val="dk1"/>
              </a:buClr>
              <a:buSzPts val="2400"/>
              <a:buFont typeface="Arial"/>
              <a:buNone/>
            </a:pPr>
            <a:r>
              <a:rPr lang="en-US"/>
              <a:t>Mateo Figallo</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6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86" name="Google Shape;1786;p16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87" name="Google Shape;1787;p16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Overview</a:t>
            </a:r>
            <a:endParaRPr/>
          </a:p>
        </p:txBody>
      </p:sp>
      <p:sp>
        <p:nvSpPr>
          <p:cNvPr id="1788" name="Google Shape;1788;p16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789" name="Google Shape;1789;p16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
        <p:nvSpPr>
          <p:cNvPr id="1790" name="Google Shape;1790;p16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791" name="Google Shape;1791;p164"/>
          <p:cNvPicPr preferRelativeResize="0"/>
          <p:nvPr/>
        </p:nvPicPr>
        <p:blipFill>
          <a:blip r:embed="rId3">
            <a:alphaModFix/>
          </a:blip>
          <a:stretch>
            <a:fillRect/>
          </a:stretch>
        </p:blipFill>
        <p:spPr>
          <a:xfrm>
            <a:off x="409575" y="1147763"/>
            <a:ext cx="8324850" cy="45624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16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97" name="Google Shape;1797;p16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98" name="Google Shape;1798;p16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GCS Changes Since PDR</a:t>
            </a:r>
            <a:endParaRPr/>
          </a:p>
        </p:txBody>
      </p:sp>
      <p:sp>
        <p:nvSpPr>
          <p:cNvPr id="1799" name="Google Shape;1799;p16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1800" name="Google Shape;1800;p16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
        <p:nvSpPr>
          <p:cNvPr id="1801" name="Google Shape;1801;p16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02" name="Google Shape;1802;p165"/>
          <p:cNvSpPr txBox="1"/>
          <p:nvPr/>
        </p:nvSpPr>
        <p:spPr>
          <a:xfrm>
            <a:off x="228600" y="1066800"/>
            <a:ext cx="73371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b="1" lang="en-US" sz="2400"/>
              <a:t>No major changes since PDR</a:t>
            </a:r>
            <a:endParaRPr b="1" sz="24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6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08" name="Google Shape;1808;p16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09" name="Google Shape;1809;p16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Requirements</a:t>
            </a:r>
            <a:endParaRPr/>
          </a:p>
        </p:txBody>
      </p:sp>
      <p:graphicFrame>
        <p:nvGraphicFramePr>
          <p:cNvPr id="1810" name="Google Shape;1810;p166"/>
          <p:cNvGraphicFramePr/>
          <p:nvPr/>
        </p:nvGraphicFramePr>
        <p:xfrm>
          <a:off x="228600" y="1116950"/>
          <a:ext cx="3000000" cy="3000000"/>
        </p:xfrm>
        <a:graphic>
          <a:graphicData uri="http://schemas.openxmlformats.org/drawingml/2006/table">
            <a:tbl>
              <a:tblPr>
                <a:noFill/>
                <a:tableStyleId>{5248A033-B59B-4F7F-8831-354D96AE2D3F}</a:tableStyleId>
              </a:tblPr>
              <a:tblGrid>
                <a:gridCol w="470700"/>
                <a:gridCol w="7222750"/>
                <a:gridCol w="1001000"/>
              </a:tblGrid>
              <a:tr h="396200">
                <a:tc>
                  <a:txBody>
                    <a:bodyPr/>
                    <a:lstStyle/>
                    <a:p>
                      <a:pPr indent="0" lvl="0" marL="0" rtl="0" algn="ctr">
                        <a:spcBef>
                          <a:spcPts val="0"/>
                        </a:spcBef>
                        <a:spcAft>
                          <a:spcPts val="0"/>
                        </a:spcAft>
                        <a:buNone/>
                      </a:pPr>
                      <a:r>
                        <a:rPr lang="en-US"/>
                        <a:t>RQ</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nchor="ctr">
                    <a:solidFill>
                      <a:schemeClr val="accent1"/>
                    </a:solidFill>
                  </a:tcPr>
                </a:tc>
              </a:tr>
              <a:tr h="396200">
                <a:tc>
                  <a:txBody>
                    <a:bodyPr/>
                    <a:lstStyle/>
                    <a:p>
                      <a:pPr indent="0" lvl="0" marL="0" rtl="0" algn="ctr">
                        <a:spcBef>
                          <a:spcPts val="0"/>
                        </a:spcBef>
                        <a:spcAft>
                          <a:spcPts val="0"/>
                        </a:spcAft>
                        <a:buNone/>
                      </a:pPr>
                      <a:r>
                        <a:rPr lang="en-US"/>
                        <a:t>51</a:t>
                      </a:r>
                      <a:endParaRPr/>
                    </a:p>
                  </a:txBody>
                  <a:tcPr marT="91425" marB="91425" marR="91425" marL="91425" anchor="ctr"/>
                </a:tc>
                <a:tc>
                  <a:txBody>
                    <a:bodyPr/>
                    <a:lstStyle/>
                    <a:p>
                      <a:pPr indent="0" lvl="0" marL="0" rtl="0" algn="ctr">
                        <a:spcBef>
                          <a:spcPts val="0"/>
                        </a:spcBef>
                        <a:spcAft>
                          <a:spcPts val="0"/>
                        </a:spcAft>
                        <a:buNone/>
                      </a:pPr>
                      <a:r>
                        <a:rPr lang="en-US"/>
                        <a:t>The container flight software shall support simulated flight mode where the ground station sends air pressure values at a one second interval using a provided flight profile csv file.</a:t>
                      </a:r>
                      <a:endParaRPr/>
                    </a:p>
                  </a:txBody>
                  <a:tcPr marT="91425" marB="91425" marR="91425" marL="91425" anchor="ctr"/>
                </a:tc>
                <a:tc>
                  <a:txBody>
                    <a:bodyPr/>
                    <a:lstStyle/>
                    <a:p>
                      <a:pPr indent="0" lvl="0" marL="0" rtl="0" algn="ctr">
                        <a:spcBef>
                          <a:spcPts val="0"/>
                        </a:spcBef>
                        <a:spcAft>
                          <a:spcPts val="0"/>
                        </a:spcAft>
                        <a:buNone/>
                      </a:pPr>
                      <a:r>
                        <a:rPr lang="en-US"/>
                        <a:t>CReq</a:t>
                      </a:r>
                      <a:endParaRPr/>
                    </a:p>
                  </a:txBody>
                  <a:tcPr marT="91425" marB="91425" marR="91425" marL="91425" anchor="ctr"/>
                </a:tc>
              </a:tr>
              <a:tr h="396200">
                <a:tc>
                  <a:txBody>
                    <a:bodyPr/>
                    <a:lstStyle/>
                    <a:p>
                      <a:pPr indent="0" lvl="0" marL="0" rtl="0" algn="ctr">
                        <a:spcBef>
                          <a:spcPts val="0"/>
                        </a:spcBef>
                        <a:spcAft>
                          <a:spcPts val="0"/>
                        </a:spcAft>
                        <a:buNone/>
                      </a:pPr>
                      <a:r>
                        <a:rPr lang="en-US"/>
                        <a:t>55</a:t>
                      </a:r>
                      <a:endParaRPr/>
                    </a:p>
                  </a:txBody>
                  <a:tcPr marT="91425" marB="91425" marR="91425" marL="91425" anchor="ctr"/>
                </a:tc>
                <a:tc>
                  <a:txBody>
                    <a:bodyPr/>
                    <a:lstStyle/>
                    <a:p>
                      <a:pPr indent="0" lvl="0" marL="0" rtl="0" algn="ctr">
                        <a:spcBef>
                          <a:spcPts val="0"/>
                        </a:spcBef>
                        <a:spcAft>
                          <a:spcPts val="0"/>
                        </a:spcAft>
                        <a:buNone/>
                      </a:pPr>
                      <a:r>
                        <a:rPr lang="en-US"/>
                        <a:t>The ground station shall generate csv files of all sensor data as specified in the Telemetry Requirements section.</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58</a:t>
                      </a:r>
                      <a:endParaRPr/>
                    </a:p>
                  </a:txBody>
                  <a:tcPr marT="91425" marB="91425" marR="91425" marL="91425" anchor="ctr"/>
                </a:tc>
                <a:tc>
                  <a:txBody>
                    <a:bodyPr/>
                    <a:lstStyle/>
                    <a:p>
                      <a:pPr indent="0" lvl="0" marL="0" rtl="0" algn="ctr">
                        <a:spcBef>
                          <a:spcPts val="0"/>
                        </a:spcBef>
                        <a:spcAft>
                          <a:spcPts val="0"/>
                        </a:spcAft>
                        <a:buNone/>
                      </a:pPr>
                      <a:r>
                        <a:rPr lang="en-US"/>
                        <a:t>Each team shall develop their own ground station.</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59</a:t>
                      </a:r>
                      <a:endParaRPr/>
                    </a:p>
                  </a:txBody>
                  <a:tcPr marT="91425" marB="91425" marR="91425" marL="91425" anchor="ctr"/>
                </a:tc>
                <a:tc>
                  <a:txBody>
                    <a:bodyPr/>
                    <a:lstStyle/>
                    <a:p>
                      <a:pPr indent="0" lvl="0" marL="0" rtl="0" algn="ctr">
                        <a:spcBef>
                          <a:spcPts val="0"/>
                        </a:spcBef>
                        <a:spcAft>
                          <a:spcPts val="0"/>
                        </a:spcAft>
                        <a:buNone/>
                      </a:pPr>
                      <a:r>
                        <a:rPr lang="en-US"/>
                        <a:t>All telemetry shall be displayed in real time during descent on the ground station.</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60</a:t>
                      </a:r>
                      <a:endParaRPr/>
                    </a:p>
                  </a:txBody>
                  <a:tcPr marT="91425" marB="91425" marR="91425" marL="91425" anchor="ctr"/>
                </a:tc>
                <a:tc>
                  <a:txBody>
                    <a:bodyPr/>
                    <a:lstStyle/>
                    <a:p>
                      <a:pPr indent="0" lvl="0" marL="0" rtl="0" algn="ctr">
                        <a:spcBef>
                          <a:spcPts val="0"/>
                        </a:spcBef>
                        <a:spcAft>
                          <a:spcPts val="0"/>
                        </a:spcAft>
                        <a:buNone/>
                      </a:pPr>
                      <a:r>
                        <a:rPr lang="en-US"/>
                        <a:t>All telemetry shall be displayed in engineering units (meters, meters/sec, Celsius, etc.)</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61</a:t>
                      </a:r>
                      <a:endParaRPr/>
                    </a:p>
                  </a:txBody>
                  <a:tcPr marT="91425" marB="91425" marR="91425" marL="91425" anchor="ctr"/>
                </a:tc>
                <a:tc>
                  <a:txBody>
                    <a:bodyPr/>
                    <a:lstStyle/>
                    <a:p>
                      <a:pPr indent="0" lvl="0" marL="0" rtl="0" algn="ctr">
                        <a:spcBef>
                          <a:spcPts val="0"/>
                        </a:spcBef>
                        <a:spcAft>
                          <a:spcPts val="0"/>
                        </a:spcAft>
                        <a:buNone/>
                      </a:pPr>
                      <a:r>
                        <a:rPr lang="en-US"/>
                        <a:t>Teams shall plot each telemetry data field in real time during flight.</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62</a:t>
                      </a:r>
                      <a:endParaRPr/>
                    </a:p>
                  </a:txBody>
                  <a:tcPr marT="91425" marB="91425" marR="91425" marL="91425" anchor="ctr"/>
                </a:tc>
                <a:tc>
                  <a:txBody>
                    <a:bodyPr/>
                    <a:lstStyle/>
                    <a:p>
                      <a:pPr indent="0" lvl="0" marL="0" rtl="0" algn="ctr">
                        <a:spcBef>
                          <a:spcPts val="0"/>
                        </a:spcBef>
                        <a:spcAft>
                          <a:spcPts val="0"/>
                        </a:spcAft>
                        <a:buNone/>
                      </a:pPr>
                      <a:r>
                        <a:rPr lang="en-US"/>
                        <a:t>The ground station shall include one laptop computer with a minimum of two hours of battery operation, XBEE radio and a hand-held antenna.</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63</a:t>
                      </a:r>
                      <a:endParaRPr/>
                    </a:p>
                  </a:txBody>
                  <a:tcPr marT="91425" marB="91425" marR="91425" marL="91425" anchor="ctr"/>
                </a:tc>
                <a:tc>
                  <a:txBody>
                    <a:bodyPr/>
                    <a:lstStyle/>
                    <a:p>
                      <a:pPr indent="0" lvl="0" marL="0" rtl="0" algn="ctr">
                        <a:spcBef>
                          <a:spcPts val="0"/>
                        </a:spcBef>
                        <a:spcAft>
                          <a:spcPts val="0"/>
                        </a:spcAft>
                        <a:buNone/>
                      </a:pPr>
                      <a:r>
                        <a:rPr lang="en-US"/>
                        <a:t>The ground station must be portable so the team can be positioned at the ground station operation site along the flight line. AC power will not be available at the ground station operation site.</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bl>
          </a:graphicData>
        </a:graphic>
      </p:graphicFrame>
      <p:sp>
        <p:nvSpPr>
          <p:cNvPr id="1811" name="Google Shape;1811;p16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16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17" name="Google Shape;1817;p16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18" name="Google Shape;1818;p16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Requirements</a:t>
            </a:r>
            <a:endParaRPr/>
          </a:p>
        </p:txBody>
      </p:sp>
      <p:graphicFrame>
        <p:nvGraphicFramePr>
          <p:cNvPr id="1819" name="Google Shape;1819;p167"/>
          <p:cNvGraphicFramePr/>
          <p:nvPr/>
        </p:nvGraphicFramePr>
        <p:xfrm>
          <a:off x="228600" y="1116950"/>
          <a:ext cx="3000000" cy="3000000"/>
        </p:xfrm>
        <a:graphic>
          <a:graphicData uri="http://schemas.openxmlformats.org/drawingml/2006/table">
            <a:tbl>
              <a:tblPr>
                <a:noFill/>
                <a:tableStyleId>{5248A033-B59B-4F7F-8831-354D96AE2D3F}</a:tableStyleId>
              </a:tblPr>
              <a:tblGrid>
                <a:gridCol w="470700"/>
                <a:gridCol w="7222750"/>
                <a:gridCol w="1001000"/>
              </a:tblGrid>
              <a:tr h="396200">
                <a:tc>
                  <a:txBody>
                    <a:bodyPr/>
                    <a:lstStyle/>
                    <a:p>
                      <a:pPr indent="0" lvl="0" marL="0" rtl="0" algn="ctr">
                        <a:spcBef>
                          <a:spcPts val="0"/>
                        </a:spcBef>
                        <a:spcAft>
                          <a:spcPts val="0"/>
                        </a:spcAft>
                        <a:buNone/>
                      </a:pPr>
                      <a:r>
                        <a:rPr lang="en-US"/>
                        <a:t>RQ</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nchor="ctr">
                    <a:solidFill>
                      <a:schemeClr val="accent1"/>
                    </a:solidFill>
                  </a:tcPr>
                </a:tc>
              </a:tr>
              <a:tr h="396200">
                <a:tc>
                  <a:txBody>
                    <a:bodyPr/>
                    <a:lstStyle/>
                    <a:p>
                      <a:pPr indent="0" lvl="0" marL="0" rtl="0" algn="ctr">
                        <a:spcBef>
                          <a:spcPts val="0"/>
                        </a:spcBef>
                        <a:spcAft>
                          <a:spcPts val="0"/>
                        </a:spcAft>
                        <a:buNone/>
                      </a:pPr>
                      <a:r>
                        <a:rPr lang="en-US"/>
                        <a:t>64</a:t>
                      </a:r>
                      <a:endParaRPr/>
                    </a:p>
                  </a:txBody>
                  <a:tcPr marT="91425" marB="91425" marR="91425" marL="91425" anchor="ctr"/>
                </a:tc>
                <a:tc>
                  <a:txBody>
                    <a:bodyPr/>
                    <a:lstStyle/>
                    <a:p>
                      <a:pPr indent="0" lvl="0" marL="0" rtl="0" algn="ctr">
                        <a:spcBef>
                          <a:spcPts val="0"/>
                        </a:spcBef>
                        <a:spcAft>
                          <a:spcPts val="0"/>
                        </a:spcAft>
                        <a:buNone/>
                      </a:pPr>
                      <a:r>
                        <a:rPr lang="en-US"/>
                        <a:t>The ground station software shall be able to command the container to operate in simulation mode by sending two commands, SIMULATION ENABLE and SIMULATION ACTIVATE.</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r h="396200">
                <a:tc>
                  <a:txBody>
                    <a:bodyPr/>
                    <a:lstStyle/>
                    <a:p>
                      <a:pPr indent="0" lvl="0" marL="0" rtl="0" algn="ctr">
                        <a:spcBef>
                          <a:spcPts val="0"/>
                        </a:spcBef>
                        <a:spcAft>
                          <a:spcPts val="0"/>
                        </a:spcAft>
                        <a:buNone/>
                      </a:pPr>
                      <a:r>
                        <a:rPr lang="en-US"/>
                        <a:t>65</a:t>
                      </a:r>
                      <a:endParaRPr/>
                    </a:p>
                  </a:txBody>
                  <a:tcPr marT="91425" marB="91425" marR="91425" marL="91425" anchor="ctr"/>
                </a:tc>
                <a:tc>
                  <a:txBody>
                    <a:bodyPr/>
                    <a:lstStyle/>
                    <a:p>
                      <a:pPr indent="0" lvl="0" marL="0" rtl="0" algn="ctr">
                        <a:spcBef>
                          <a:spcPts val="0"/>
                        </a:spcBef>
                        <a:spcAft>
                          <a:spcPts val="0"/>
                        </a:spcAft>
                        <a:buNone/>
                      </a:pPr>
                      <a:r>
                        <a:rPr lang="en-US"/>
                        <a:t>When in simulation mode, the ground station shall transmit pressure data from a csv file provided by the competition at a 1 Hz interval to the container.</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nchor="ctr"/>
                </a:tc>
              </a:tr>
            </a:tbl>
          </a:graphicData>
        </a:graphic>
      </p:graphicFrame>
      <p:sp>
        <p:nvSpPr>
          <p:cNvPr id="1820" name="Google Shape;1820;p16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68"/>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Design</a:t>
            </a:r>
            <a:endParaRPr/>
          </a:p>
        </p:txBody>
      </p:sp>
      <p:sp>
        <p:nvSpPr>
          <p:cNvPr id="1827" name="Google Shape;1827;p168"/>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
        <p:nvSpPr>
          <p:cNvPr id="1828" name="Google Shape;1828;p16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u="none" cap="none" strike="noStrike">
              <a:solidFill>
                <a:srgbClr val="000000"/>
              </a:solidFill>
              <a:latin typeface="Arial"/>
              <a:ea typeface="Arial"/>
              <a:cs typeface="Arial"/>
              <a:sym typeface="Arial"/>
            </a:endParaRPr>
          </a:p>
        </p:txBody>
      </p:sp>
      <p:sp>
        <p:nvSpPr>
          <p:cNvPr id="1829" name="Google Shape;1829;p16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pic>
        <p:nvPicPr>
          <p:cNvPr id="1830" name="Google Shape;1830;p168"/>
          <p:cNvPicPr preferRelativeResize="0"/>
          <p:nvPr/>
        </p:nvPicPr>
        <p:blipFill>
          <a:blip r:embed="rId3">
            <a:alphaModFix/>
          </a:blip>
          <a:stretch>
            <a:fillRect/>
          </a:stretch>
        </p:blipFill>
        <p:spPr>
          <a:xfrm>
            <a:off x="838200" y="1066800"/>
            <a:ext cx="7467600" cy="4724400"/>
          </a:xfrm>
          <a:prstGeom prst="rect">
            <a:avLst/>
          </a:prstGeom>
          <a:noFill/>
          <a:ln>
            <a:noFill/>
          </a:ln>
        </p:spPr>
      </p:pic>
      <p:sp>
        <p:nvSpPr>
          <p:cNvPr id="1831" name="Google Shape;1831;p16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69"/>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Design</a:t>
            </a:r>
            <a:endParaRPr/>
          </a:p>
        </p:txBody>
      </p:sp>
      <p:sp>
        <p:nvSpPr>
          <p:cNvPr id="1838" name="Google Shape;1838;p169"/>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2400"/>
              <a:buFont typeface="Arial"/>
              <a:buChar char="•"/>
            </a:pPr>
            <a:r>
              <a:rPr lang="en-US"/>
              <a:t>Specifications</a:t>
            </a:r>
            <a:endParaRPr b="0"/>
          </a:p>
          <a:p>
            <a:pPr indent="0" lvl="0" marL="914400" rtl="0" algn="l">
              <a:lnSpc>
                <a:spcPct val="100000"/>
              </a:lnSpc>
              <a:spcBef>
                <a:spcPts val="0"/>
              </a:spcBef>
              <a:spcAft>
                <a:spcPts val="0"/>
              </a:spcAft>
              <a:buNone/>
            </a:pPr>
            <a:r>
              <a:t/>
            </a:r>
            <a:endParaRPr b="0"/>
          </a:p>
          <a:p>
            <a:pPr indent="0" lvl="0" marL="914400" rtl="0" algn="l">
              <a:lnSpc>
                <a:spcPct val="100000"/>
              </a:lnSpc>
              <a:spcBef>
                <a:spcPts val="0"/>
              </a:spcBef>
              <a:spcAft>
                <a:spcPts val="0"/>
              </a:spcAft>
              <a:buNone/>
            </a:pPr>
            <a:r>
              <a:t/>
            </a:r>
            <a:endParaRPr b="0"/>
          </a:p>
          <a:p>
            <a:pPr indent="-381000" lvl="0" marL="457200" rtl="0" algn="l">
              <a:lnSpc>
                <a:spcPct val="100000"/>
              </a:lnSpc>
              <a:spcBef>
                <a:spcPts val="0"/>
              </a:spcBef>
              <a:spcAft>
                <a:spcPts val="0"/>
              </a:spcAft>
              <a:buSzPts val="2400"/>
              <a:buChar char="-"/>
            </a:pPr>
            <a:r>
              <a:rPr b="0" lang="en-US"/>
              <a:t>Battery: The Ground Control Station Laptop can operate 3 hours with battery.</a:t>
            </a:r>
            <a:endParaRPr b="0"/>
          </a:p>
          <a:p>
            <a:pPr indent="0" lvl="0" marL="914400" rtl="0" algn="l">
              <a:lnSpc>
                <a:spcPct val="100000"/>
              </a:lnSpc>
              <a:spcBef>
                <a:spcPts val="0"/>
              </a:spcBef>
              <a:spcAft>
                <a:spcPts val="0"/>
              </a:spcAft>
              <a:buNone/>
            </a:pPr>
            <a:r>
              <a:t/>
            </a:r>
            <a:endParaRPr b="0"/>
          </a:p>
          <a:p>
            <a:pPr indent="-381000" lvl="0" marL="457200" rtl="0" algn="l">
              <a:lnSpc>
                <a:spcPct val="100000"/>
              </a:lnSpc>
              <a:spcBef>
                <a:spcPts val="0"/>
              </a:spcBef>
              <a:spcAft>
                <a:spcPts val="0"/>
              </a:spcAft>
              <a:buSzPts val="2400"/>
              <a:buChar char="-"/>
            </a:pPr>
            <a:r>
              <a:rPr b="0" lang="en-US"/>
              <a:t>Overheating Mitigation: There will be an umbrella to avoid direct sun exposure</a:t>
            </a:r>
            <a:endParaRPr b="0"/>
          </a:p>
          <a:p>
            <a:pPr indent="0" lvl="0" marL="914400" rtl="0" algn="l">
              <a:lnSpc>
                <a:spcPct val="100000"/>
              </a:lnSpc>
              <a:spcBef>
                <a:spcPts val="0"/>
              </a:spcBef>
              <a:spcAft>
                <a:spcPts val="0"/>
              </a:spcAft>
              <a:buNone/>
            </a:pPr>
            <a:r>
              <a:t/>
            </a:r>
            <a:endParaRPr b="0"/>
          </a:p>
          <a:p>
            <a:pPr indent="-381000" lvl="0" marL="457200" rtl="0" algn="l">
              <a:lnSpc>
                <a:spcPct val="100000"/>
              </a:lnSpc>
              <a:spcBef>
                <a:spcPts val="0"/>
              </a:spcBef>
              <a:spcAft>
                <a:spcPts val="0"/>
              </a:spcAft>
              <a:buSzPts val="2400"/>
              <a:buChar char="-"/>
            </a:pPr>
            <a:r>
              <a:rPr b="0" lang="en-US"/>
              <a:t>Auto update mitigation: The option of auto update will be disabled before the launch</a:t>
            </a:r>
            <a:endParaRPr sz="3200"/>
          </a:p>
        </p:txBody>
      </p:sp>
      <p:sp>
        <p:nvSpPr>
          <p:cNvPr id="1839" name="Google Shape;1839;p16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u="none" cap="none" strike="noStrike">
              <a:solidFill>
                <a:srgbClr val="000000"/>
              </a:solidFill>
              <a:latin typeface="Arial"/>
              <a:ea typeface="Arial"/>
              <a:cs typeface="Arial"/>
              <a:sym typeface="Arial"/>
            </a:endParaRPr>
          </a:p>
        </p:txBody>
      </p:sp>
      <p:sp>
        <p:nvSpPr>
          <p:cNvPr id="1840" name="Google Shape;1840;p16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41" name="Google Shape;1841;p16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17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47" name="Google Shape;1847;p17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48" name="Google Shape;1848;p17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Antenna </a:t>
            </a:r>
            <a:endParaRPr/>
          </a:p>
        </p:txBody>
      </p:sp>
      <p:sp>
        <p:nvSpPr>
          <p:cNvPr id="1849" name="Google Shape;1849;p170"/>
          <p:cNvSpPr txBox="1"/>
          <p:nvPr>
            <p:ph idx="1" type="body"/>
          </p:nvPr>
        </p:nvSpPr>
        <p:spPr>
          <a:xfrm>
            <a:off x="228600" y="3063350"/>
            <a:ext cx="1886700" cy="204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lang="en-US" sz="1200"/>
              <a:t>We choose the BingFu antenna because it can receive in all directions and the Xbee Pro s2c has enough outdoor range and power output to work fine with stock antennas</a:t>
            </a:r>
            <a:endParaRPr b="1" i="0" sz="2400" u="none" cap="none" strike="noStrike">
              <a:solidFill>
                <a:schemeClr val="dk1"/>
              </a:solidFill>
              <a:latin typeface="Arial"/>
              <a:ea typeface="Arial"/>
              <a:cs typeface="Arial"/>
              <a:sym typeface="Arial"/>
            </a:endParaRPr>
          </a:p>
        </p:txBody>
      </p:sp>
      <p:sp>
        <p:nvSpPr>
          <p:cNvPr id="1850" name="Google Shape;1850;p17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851" name="Google Shape;1851;p170"/>
          <p:cNvGraphicFramePr/>
          <p:nvPr/>
        </p:nvGraphicFramePr>
        <p:xfrm>
          <a:off x="228600" y="1108700"/>
          <a:ext cx="3000000" cy="3000000"/>
        </p:xfrm>
        <a:graphic>
          <a:graphicData uri="http://schemas.openxmlformats.org/drawingml/2006/table">
            <a:tbl>
              <a:tblPr>
                <a:noFill/>
                <a:tableStyleId>{5248A033-B59B-4F7F-8831-354D96AE2D3F}</a:tableStyleId>
              </a:tblPr>
              <a:tblGrid>
                <a:gridCol w="1070550"/>
                <a:gridCol w="1129375"/>
                <a:gridCol w="1132750"/>
                <a:gridCol w="1537700"/>
                <a:gridCol w="1364625"/>
                <a:gridCol w="1247000"/>
                <a:gridCol w="1247000"/>
              </a:tblGrid>
              <a:tr h="822925">
                <a:tc>
                  <a:txBody>
                    <a:bodyPr/>
                    <a:lstStyle/>
                    <a:p>
                      <a:pPr indent="0" lvl="0" marL="0" rtl="0" algn="ctr">
                        <a:spcBef>
                          <a:spcPts val="0"/>
                        </a:spcBef>
                        <a:spcAft>
                          <a:spcPts val="0"/>
                        </a:spcAft>
                        <a:buNone/>
                      </a:pPr>
                      <a:r>
                        <a:rPr lang="en-US"/>
                        <a:t>Model</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Connection Type</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Frequency</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Direction</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Gain</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Beam Width Horizontal / Vertical</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Price</a:t>
                      </a:r>
                      <a:endParaRPr/>
                    </a:p>
                  </a:txBody>
                  <a:tcPr marT="91425" marB="91425" marR="91425" marL="91425" anchor="ctr">
                    <a:solidFill>
                      <a:schemeClr val="accent1"/>
                    </a:solidFill>
                  </a:tcPr>
                </a:tc>
              </a:tr>
              <a:tr h="754350">
                <a:tc>
                  <a:txBody>
                    <a:bodyPr/>
                    <a:lstStyle/>
                    <a:p>
                      <a:pPr indent="0" lvl="0" marL="0" rtl="0" algn="ctr">
                        <a:spcBef>
                          <a:spcPts val="0"/>
                        </a:spcBef>
                        <a:spcAft>
                          <a:spcPts val="0"/>
                        </a:spcAft>
                        <a:buNone/>
                      </a:pPr>
                      <a:r>
                        <a:rPr lang="en-US" sz="1250">
                          <a:solidFill>
                            <a:srgbClr val="FF0000"/>
                          </a:solidFill>
                        </a:rPr>
                        <a:t>Bingfu Dual Band WiFi 2.4GHz</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sz="1250">
                          <a:solidFill>
                            <a:srgbClr val="FF0000"/>
                          </a:solidFill>
                        </a:rPr>
                        <a:t>RP-SMA</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sz="1250">
                          <a:solidFill>
                            <a:srgbClr val="FF0000"/>
                          </a:solidFill>
                        </a:rPr>
                        <a:t>2,4 ghz</a:t>
                      </a:r>
                      <a:endParaRPr>
                        <a:solidFill>
                          <a:srgbClr val="FF0000"/>
                        </a:solidFi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rgbClr val="FF0000"/>
                          </a:solidFill>
                        </a:rPr>
                        <a:t>Omnidirectional</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solidFill>
                            <a:srgbClr val="FF0000"/>
                          </a:solidFill>
                        </a:rPr>
                        <a:t>9</a:t>
                      </a:r>
                      <a:r>
                        <a:rPr lang="en-US" sz="1250">
                          <a:solidFill>
                            <a:srgbClr val="FF0000"/>
                          </a:solidFill>
                        </a:rPr>
                        <a:t>dBi</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sz="1250">
                          <a:solidFill>
                            <a:srgbClr val="FF0000"/>
                          </a:solidFill>
                        </a:rPr>
                        <a:t>360°/ 32°</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solidFill>
                            <a:srgbClr val="FF0000"/>
                          </a:solidFill>
                        </a:rPr>
                        <a:t>$ 7,99</a:t>
                      </a:r>
                      <a:endParaRPr>
                        <a:solidFill>
                          <a:srgbClr val="FF0000"/>
                        </a:solidFill>
                      </a:endParaRPr>
                    </a:p>
                  </a:txBody>
                  <a:tcPr marT="91425" marB="91425" marR="91425" marL="91425" anchor="ctr"/>
                </a:tc>
              </a:tr>
            </a:tbl>
          </a:graphicData>
        </a:graphic>
      </p:graphicFrame>
      <p:pic>
        <p:nvPicPr>
          <p:cNvPr id="1852" name="Google Shape;1852;p170"/>
          <p:cNvPicPr preferRelativeResize="0"/>
          <p:nvPr/>
        </p:nvPicPr>
        <p:blipFill>
          <a:blip r:embed="rId3">
            <a:alphaModFix/>
          </a:blip>
          <a:stretch>
            <a:fillRect/>
          </a:stretch>
        </p:blipFill>
        <p:spPr>
          <a:xfrm>
            <a:off x="5098975" y="3621197"/>
            <a:ext cx="3369874" cy="1904700"/>
          </a:xfrm>
          <a:prstGeom prst="rect">
            <a:avLst/>
          </a:prstGeom>
          <a:noFill/>
          <a:ln>
            <a:noFill/>
          </a:ln>
        </p:spPr>
      </p:pic>
      <p:pic>
        <p:nvPicPr>
          <p:cNvPr id="1853" name="Google Shape;1853;p170"/>
          <p:cNvPicPr preferRelativeResize="0"/>
          <p:nvPr/>
        </p:nvPicPr>
        <p:blipFill>
          <a:blip r:embed="rId4">
            <a:alphaModFix/>
          </a:blip>
          <a:stretch>
            <a:fillRect/>
          </a:stretch>
        </p:blipFill>
        <p:spPr>
          <a:xfrm>
            <a:off x="2018831" y="2866706"/>
            <a:ext cx="2997400" cy="3429575"/>
          </a:xfrm>
          <a:prstGeom prst="rect">
            <a:avLst/>
          </a:prstGeom>
          <a:noFill/>
          <a:ln>
            <a:noFill/>
          </a:ln>
        </p:spPr>
      </p:pic>
      <p:sp>
        <p:nvSpPr>
          <p:cNvPr id="1854" name="Google Shape;1854;p17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7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1860" name="Google Shape;1860;p17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Telemetry display </a:t>
            </a:r>
            <a:r>
              <a:rPr lang="en-US"/>
              <a:t>screen shots</a:t>
            </a:r>
            <a:endParaRPr>
              <a:solidFill>
                <a:srgbClr val="FF0000"/>
              </a:solidFill>
            </a:endParaRPr>
          </a:p>
          <a:p>
            <a:pPr indent="0" lvl="0" marL="457200" marR="0" rtl="0" algn="l">
              <a:lnSpc>
                <a:spcPct val="100000"/>
              </a:lnSpc>
              <a:spcBef>
                <a:spcPts val="0"/>
              </a:spcBef>
              <a:spcAft>
                <a:spcPts val="0"/>
              </a:spcAft>
              <a:buNone/>
            </a:pPr>
            <a:r>
              <a:rPr lang="en-US">
                <a:solidFill>
                  <a:srgbClr val="FF0000"/>
                </a:solidFill>
              </a:rPr>
              <a:t>  </a:t>
            </a:r>
            <a:r>
              <a:rPr lang="en-US"/>
              <a:t>   </a:t>
            </a:r>
            <a:endParaRPr b="1" i="0" sz="2400" u="none" cap="none" strike="noStrike">
              <a:solidFill>
                <a:schemeClr val="dk1"/>
              </a:solidFill>
              <a:latin typeface="Arial"/>
              <a:ea typeface="Arial"/>
              <a:cs typeface="Arial"/>
              <a:sym typeface="Arial"/>
            </a:endParaRPr>
          </a:p>
          <a:p>
            <a:pPr indent="0" lvl="0" marL="1371600" marR="0" rtl="0" algn="l">
              <a:lnSpc>
                <a:spcPct val="100000"/>
              </a:lnSpc>
              <a:spcBef>
                <a:spcPts val="0"/>
              </a:spcBef>
              <a:spcAft>
                <a:spcPts val="0"/>
              </a:spcAft>
              <a:buNone/>
            </a:pPr>
            <a:r>
              <a:t/>
            </a:r>
            <a:endParaRPr b="0" sz="2200"/>
          </a:p>
          <a:p>
            <a:pPr indent="0" lvl="0" marL="1371600" marR="0" rtl="0" algn="l">
              <a:lnSpc>
                <a:spcPct val="100000"/>
              </a:lnSpc>
              <a:spcBef>
                <a:spcPts val="0"/>
              </a:spcBef>
              <a:spcAft>
                <a:spcPts val="0"/>
              </a:spcAft>
              <a:buNone/>
            </a:pPr>
            <a:r>
              <a:t/>
            </a:r>
            <a:endParaRPr b="0" sz="2200"/>
          </a:p>
          <a:p>
            <a:pPr indent="0" lvl="0" marL="1371600" marR="0" rtl="0" algn="l">
              <a:lnSpc>
                <a:spcPct val="100000"/>
              </a:lnSpc>
              <a:spcBef>
                <a:spcPts val="0"/>
              </a:spcBef>
              <a:spcAft>
                <a:spcPts val="0"/>
              </a:spcAft>
              <a:buNone/>
            </a:pPr>
            <a:r>
              <a:t/>
            </a:r>
            <a:endParaRPr b="0" sz="2200"/>
          </a:p>
          <a:p>
            <a:pPr indent="0" lvl="0" marL="1371600" marR="0" rtl="0" algn="l">
              <a:lnSpc>
                <a:spcPct val="100000"/>
              </a:lnSpc>
              <a:spcBef>
                <a:spcPts val="0"/>
              </a:spcBef>
              <a:spcAft>
                <a:spcPts val="0"/>
              </a:spcAft>
              <a:buNone/>
            </a:pPr>
            <a:r>
              <a:t/>
            </a:r>
            <a:endParaRPr b="0" sz="2200"/>
          </a:p>
          <a:p>
            <a:pPr indent="0" lvl="0" marL="1371600" marR="0" rtl="0" algn="l">
              <a:lnSpc>
                <a:spcPct val="100000"/>
              </a:lnSpc>
              <a:spcBef>
                <a:spcPts val="0"/>
              </a:spcBef>
              <a:spcAft>
                <a:spcPts val="0"/>
              </a:spcAft>
              <a:buNone/>
            </a:pPr>
            <a:r>
              <a:t/>
            </a:r>
            <a:endParaRPr b="0" sz="2200"/>
          </a:p>
          <a:p>
            <a:pPr indent="0" lvl="0" marL="1371600" marR="0" rtl="0" algn="l">
              <a:lnSpc>
                <a:spcPct val="100000"/>
              </a:lnSpc>
              <a:spcBef>
                <a:spcPts val="0"/>
              </a:spcBef>
              <a:spcAft>
                <a:spcPts val="0"/>
              </a:spcAft>
              <a:buNone/>
            </a:pPr>
            <a:r>
              <a:t/>
            </a:r>
            <a:endParaRPr b="0" sz="2200"/>
          </a:p>
          <a:p>
            <a:pPr indent="0" lvl="0" marL="1371600" marR="0" rtl="0" algn="l">
              <a:lnSpc>
                <a:spcPct val="100000"/>
              </a:lnSpc>
              <a:spcBef>
                <a:spcPts val="0"/>
              </a:spcBef>
              <a:spcAft>
                <a:spcPts val="0"/>
              </a:spcAft>
              <a:buNone/>
            </a:pPr>
            <a:r>
              <a:t/>
            </a:r>
            <a:endParaRPr b="0" sz="2200"/>
          </a:p>
          <a:p>
            <a:pPr indent="0" lvl="0" marL="1371600" marR="0" rtl="0" algn="l">
              <a:lnSpc>
                <a:spcPct val="100000"/>
              </a:lnSpc>
              <a:spcBef>
                <a:spcPts val="0"/>
              </a:spcBef>
              <a:spcAft>
                <a:spcPts val="0"/>
              </a:spcAft>
              <a:buNone/>
            </a:pPr>
            <a:r>
              <a:t/>
            </a:r>
            <a:endParaRPr b="0" sz="2200"/>
          </a:p>
          <a:p>
            <a:pPr indent="0" lvl="0" marL="1371600" marR="0" rtl="0" algn="l">
              <a:lnSpc>
                <a:spcPct val="100000"/>
              </a:lnSpc>
              <a:spcBef>
                <a:spcPts val="0"/>
              </a:spcBef>
              <a:spcAft>
                <a:spcPts val="0"/>
              </a:spcAft>
              <a:buNone/>
            </a:pPr>
            <a:r>
              <a:t/>
            </a:r>
            <a:endParaRPr b="0" sz="2200"/>
          </a:p>
          <a:p>
            <a:pPr indent="-368300" lvl="0" marL="914400" marR="0" rtl="0" algn="l">
              <a:lnSpc>
                <a:spcPct val="100000"/>
              </a:lnSpc>
              <a:spcBef>
                <a:spcPts val="0"/>
              </a:spcBef>
              <a:spcAft>
                <a:spcPts val="0"/>
              </a:spcAft>
              <a:buSzPts val="2200"/>
              <a:buChar char="-"/>
            </a:pPr>
            <a:r>
              <a:t/>
            </a:r>
            <a:endParaRPr sz="2200"/>
          </a:p>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Commercial off the shelf (COTS) software packages used</a:t>
            </a:r>
            <a:endParaRPr b="1" i="0" sz="2400" u="none" cap="none" strike="noStrike">
              <a:solidFill>
                <a:schemeClr val="dk1"/>
              </a:solidFill>
              <a:latin typeface="Arial"/>
              <a:ea typeface="Arial"/>
              <a:cs typeface="Arial"/>
              <a:sym typeface="Arial"/>
            </a:endParaRPr>
          </a:p>
          <a:p>
            <a:pPr indent="-381000" lvl="1" marL="914400" marR="0" rtl="0" algn="l">
              <a:lnSpc>
                <a:spcPct val="100000"/>
              </a:lnSpc>
              <a:spcBef>
                <a:spcPts val="480"/>
              </a:spcBef>
              <a:spcAft>
                <a:spcPts val="0"/>
              </a:spcAft>
              <a:buSzPts val="2400"/>
              <a:buChar char="–"/>
            </a:pPr>
            <a:r>
              <a:rPr b="0" lang="en-US" sz="2500"/>
              <a:t>MATLAB GUI Package for Visual Studio 2015</a:t>
            </a:r>
            <a:endParaRPr/>
          </a:p>
        </p:txBody>
      </p:sp>
      <p:sp>
        <p:nvSpPr>
          <p:cNvPr id="1861" name="Google Shape;1861;p17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62" name="Google Shape;1862;p17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63" name="Google Shape;1863;p17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pic>
        <p:nvPicPr>
          <p:cNvPr id="1864" name="Google Shape;1864;p171"/>
          <p:cNvPicPr preferRelativeResize="0"/>
          <p:nvPr/>
        </p:nvPicPr>
        <p:blipFill>
          <a:blip r:embed="rId3">
            <a:alphaModFix/>
          </a:blip>
          <a:stretch>
            <a:fillRect/>
          </a:stretch>
        </p:blipFill>
        <p:spPr>
          <a:xfrm>
            <a:off x="1515000" y="1568150"/>
            <a:ext cx="6339599" cy="34917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17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1870" name="Google Shape;1870;p17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8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Real-time plotting software design</a:t>
            </a:r>
            <a:endParaRPr b="1" i="0" sz="2400" u="none" cap="none" strike="noStrike">
              <a:solidFill>
                <a:schemeClr val="dk1"/>
              </a:solidFill>
              <a:latin typeface="Arial"/>
              <a:ea typeface="Arial"/>
              <a:cs typeface="Arial"/>
              <a:sym typeface="Arial"/>
            </a:endParaRPr>
          </a:p>
          <a:p>
            <a:pPr indent="-342900" lvl="1" marL="914400" marR="0" rtl="0" algn="l">
              <a:lnSpc>
                <a:spcPct val="100000"/>
              </a:lnSpc>
              <a:spcBef>
                <a:spcPts val="480"/>
              </a:spcBef>
              <a:spcAft>
                <a:spcPts val="0"/>
              </a:spcAft>
              <a:buSzPts val="1800"/>
              <a:buChar char="–"/>
            </a:pPr>
            <a:r>
              <a:rPr b="0" lang="en-US" sz="1800"/>
              <a:t>GCS Software will be designed with MATLAB GUI Package for Visual Studio 2015</a:t>
            </a:r>
            <a:endParaRPr sz="1800"/>
          </a:p>
          <a:p>
            <a:pPr indent="-342900" lvl="1" marL="914400" marR="0" rtl="0" algn="l">
              <a:lnSpc>
                <a:spcPct val="100000"/>
              </a:lnSpc>
              <a:spcBef>
                <a:spcPts val="480"/>
              </a:spcBef>
              <a:spcAft>
                <a:spcPts val="0"/>
              </a:spcAft>
              <a:buSzPts val="1800"/>
              <a:buChar char="–"/>
            </a:pPr>
            <a:r>
              <a:rPr b="0" lang="en-US" sz="1800"/>
              <a:t>The software will receive data from XBEE Module through USB cable</a:t>
            </a:r>
            <a:endParaRPr sz="1800"/>
          </a:p>
          <a:p>
            <a:pPr indent="-342900" lvl="1" marL="914400" marR="0" rtl="0" algn="l">
              <a:lnSpc>
                <a:spcPct val="100000"/>
              </a:lnSpc>
              <a:spcBef>
                <a:spcPts val="480"/>
              </a:spcBef>
              <a:spcAft>
                <a:spcPts val="0"/>
              </a:spcAft>
              <a:buSzPts val="1800"/>
              <a:buChar char="–"/>
            </a:pPr>
            <a:r>
              <a:rPr b="0" lang="en-US" sz="1800"/>
              <a:t>The received data will be displayed on the real time plots</a:t>
            </a:r>
            <a:endParaRPr sz="1800"/>
          </a:p>
          <a:p>
            <a:pPr indent="-342900" lvl="0" marL="342900" marR="0" rtl="0" algn="l">
              <a:lnSpc>
                <a:spcPct val="100000"/>
              </a:lnSpc>
              <a:spcBef>
                <a:spcPts val="480"/>
              </a:spcBef>
              <a:spcAft>
                <a:spcPts val="0"/>
              </a:spcAft>
              <a:buClr>
                <a:schemeClr val="dk1"/>
              </a:buClr>
              <a:buSzPts val="2400"/>
              <a:buFont typeface="Arial"/>
              <a:buChar char="•"/>
            </a:pPr>
            <a:r>
              <a:rPr lang="en-US"/>
              <a:t>Command software and interface</a:t>
            </a:r>
            <a:endParaRPr/>
          </a:p>
          <a:p>
            <a:pPr indent="-381000" lvl="0" marL="457200" marR="0" rtl="0" algn="l">
              <a:lnSpc>
                <a:spcPct val="100000"/>
              </a:lnSpc>
              <a:spcBef>
                <a:spcPts val="0"/>
              </a:spcBef>
              <a:spcAft>
                <a:spcPts val="0"/>
              </a:spcAft>
              <a:buSzPts val="2400"/>
              <a:buChar char="-"/>
            </a:pPr>
            <a:r>
              <a:rPr b="0" lang="en-US" sz="1500"/>
              <a:t>The Ground Station will send the following commands from the container:</a:t>
            </a:r>
            <a:endParaRPr b="0" sz="1500"/>
          </a:p>
          <a:p>
            <a:pPr indent="-342900" lvl="1" marL="1371600" marR="0" rtl="0" algn="l">
              <a:lnSpc>
                <a:spcPct val="100000"/>
              </a:lnSpc>
              <a:spcBef>
                <a:spcPts val="0"/>
              </a:spcBef>
              <a:spcAft>
                <a:spcPts val="0"/>
              </a:spcAft>
              <a:buSzPts val="1800"/>
              <a:buChar char="-"/>
            </a:pPr>
            <a:r>
              <a:rPr b="0" lang="en-US" sz="1500" u="sng"/>
              <a:t>CX - Container Telemetry On/Off Command</a:t>
            </a:r>
            <a:endParaRPr b="0" sz="1500" u="sng"/>
          </a:p>
          <a:p>
            <a:pPr indent="-323850" lvl="2" marL="1828800" marR="0" rtl="0" algn="l">
              <a:lnSpc>
                <a:spcPct val="100000"/>
              </a:lnSpc>
              <a:spcBef>
                <a:spcPts val="0"/>
              </a:spcBef>
              <a:spcAft>
                <a:spcPts val="0"/>
              </a:spcAft>
              <a:buSzPts val="1500"/>
              <a:buChar char="-"/>
            </a:pPr>
            <a:r>
              <a:rPr lang="en-US" sz="1500"/>
              <a:t>Generic one: CMD,&lt;TEAM_ID&gt;,CX,&lt;ON_OFF&gt;</a:t>
            </a:r>
            <a:endParaRPr sz="1500" u="sng"/>
          </a:p>
          <a:p>
            <a:pPr indent="-323850" lvl="2" marL="1828800" marR="0" rtl="0" algn="l">
              <a:lnSpc>
                <a:spcPct val="100000"/>
              </a:lnSpc>
              <a:spcBef>
                <a:spcPts val="0"/>
              </a:spcBef>
              <a:spcAft>
                <a:spcPts val="0"/>
              </a:spcAft>
              <a:buSzPts val="1500"/>
              <a:buChar char="-"/>
            </a:pPr>
            <a:r>
              <a:rPr lang="en-US" sz="1500"/>
              <a:t>Example of command to be sent: CMD,1231,CX,ON, where:</a:t>
            </a:r>
            <a:endParaRPr sz="1500"/>
          </a:p>
          <a:p>
            <a:pPr indent="-323850" lvl="3" marL="2286000" marR="0" rtl="0" algn="l">
              <a:lnSpc>
                <a:spcPct val="100000"/>
              </a:lnSpc>
              <a:spcBef>
                <a:spcPts val="0"/>
              </a:spcBef>
              <a:spcAft>
                <a:spcPts val="0"/>
              </a:spcAft>
              <a:buSzPts val="1500"/>
              <a:buChar char="-"/>
            </a:pPr>
            <a:r>
              <a:rPr lang="en-US" sz="1500"/>
              <a:t>CMD and CX are static text</a:t>
            </a:r>
            <a:endParaRPr sz="1500"/>
          </a:p>
          <a:p>
            <a:pPr indent="-323850" lvl="3" marL="2286000" marR="0" rtl="0" algn="l">
              <a:lnSpc>
                <a:spcPct val="100000"/>
              </a:lnSpc>
              <a:spcBef>
                <a:spcPts val="0"/>
              </a:spcBef>
              <a:spcAft>
                <a:spcPts val="0"/>
              </a:spcAft>
              <a:buSzPts val="1500"/>
              <a:buChar char="-"/>
            </a:pPr>
            <a:r>
              <a:rPr lang="en-US" sz="1500"/>
              <a:t>ON is set to activate the Container telemetry transmissions. OFF would be use to turn off the transmissions</a:t>
            </a:r>
            <a:endParaRPr sz="1500"/>
          </a:p>
          <a:p>
            <a:pPr indent="-323850" lvl="1" marL="1371600" marR="0" rtl="0" algn="l">
              <a:lnSpc>
                <a:spcPct val="100000"/>
              </a:lnSpc>
              <a:spcBef>
                <a:spcPts val="0"/>
              </a:spcBef>
              <a:spcAft>
                <a:spcPts val="0"/>
              </a:spcAft>
              <a:buSzPts val="1500"/>
              <a:buChar char="-"/>
            </a:pPr>
            <a:r>
              <a:rPr lang="en-US" sz="1500" u="sng"/>
              <a:t>ST - Set Time</a:t>
            </a:r>
            <a:endParaRPr sz="1500" u="sng"/>
          </a:p>
          <a:p>
            <a:pPr indent="-323850" lvl="2" marL="1828800" marR="0" rtl="0" algn="l">
              <a:lnSpc>
                <a:spcPct val="100000"/>
              </a:lnSpc>
              <a:spcBef>
                <a:spcPts val="0"/>
              </a:spcBef>
              <a:spcAft>
                <a:spcPts val="0"/>
              </a:spcAft>
              <a:buSzPts val="1500"/>
              <a:buChar char="-"/>
            </a:pPr>
            <a:r>
              <a:rPr lang="en-US" sz="1500"/>
              <a:t>Generic one: CMD,&lt;TEAM_ID&gt;,ST,&lt;UTC_TIME&gt;</a:t>
            </a:r>
            <a:endParaRPr sz="1500"/>
          </a:p>
          <a:p>
            <a:pPr indent="-323850" lvl="2" marL="1828800" marR="0" rtl="0" algn="l">
              <a:lnSpc>
                <a:spcPct val="100000"/>
              </a:lnSpc>
              <a:spcBef>
                <a:spcPts val="0"/>
              </a:spcBef>
              <a:spcAft>
                <a:spcPts val="0"/>
              </a:spcAft>
              <a:buSzPts val="1500"/>
              <a:buChar char="-"/>
            </a:pPr>
            <a:r>
              <a:rPr lang="en-US" sz="1500"/>
              <a:t>Example of command to be sent: CMD,1231,ST,13:35:59, where:</a:t>
            </a:r>
            <a:endParaRPr sz="1500"/>
          </a:p>
          <a:p>
            <a:pPr indent="-323850" lvl="3" marL="2286000" marR="0" rtl="0" algn="l">
              <a:lnSpc>
                <a:spcPct val="100000"/>
              </a:lnSpc>
              <a:spcBef>
                <a:spcPts val="0"/>
              </a:spcBef>
              <a:spcAft>
                <a:spcPts val="0"/>
              </a:spcAft>
              <a:buSzPts val="1500"/>
              <a:buChar char="-"/>
            </a:pPr>
            <a:r>
              <a:rPr lang="en-US" sz="1500"/>
              <a:t>CMD and ST are static text</a:t>
            </a:r>
            <a:endParaRPr sz="1500"/>
          </a:p>
          <a:p>
            <a:pPr indent="-323850" lvl="3" marL="2286000" rtl="0" algn="l">
              <a:spcBef>
                <a:spcPts val="0"/>
              </a:spcBef>
              <a:spcAft>
                <a:spcPts val="0"/>
              </a:spcAft>
              <a:buSzPts val="1500"/>
              <a:buChar char="-"/>
            </a:pPr>
            <a:r>
              <a:rPr lang="en-US" sz="1500"/>
              <a:t>13:35:59 is the parameter -in UTC format- which sets the mission time to the value given</a:t>
            </a:r>
            <a:endParaRPr sz="1500"/>
          </a:p>
        </p:txBody>
      </p:sp>
      <p:sp>
        <p:nvSpPr>
          <p:cNvPr id="1871" name="Google Shape;1871;p17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72" name="Google Shape;1872;p17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73" name="Google Shape;1873;p17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Mateo Figallo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46" name="Google Shape;246;p2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47" name="Google Shape;247;p2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48" name="Google Shape;248;p2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49" name="Google Shape;249;p29"/>
          <p:cNvGraphicFramePr/>
          <p:nvPr/>
        </p:nvGraphicFramePr>
        <p:xfrm>
          <a:off x="228600" y="1045513"/>
          <a:ext cx="3000000" cy="3000000"/>
        </p:xfrm>
        <a:graphic>
          <a:graphicData uri="http://schemas.openxmlformats.org/drawingml/2006/table">
            <a:tbl>
              <a:tblPr>
                <a:noFill/>
                <a:tableStyleId>{5248A033-B59B-4F7F-8831-354D96AE2D3F}</a:tableStyleId>
              </a:tblPr>
              <a:tblGrid>
                <a:gridCol w="624175"/>
                <a:gridCol w="8062625"/>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r>
              <a:tr h="403500">
                <a:tc>
                  <a:txBody>
                    <a:bodyPr/>
                    <a:lstStyle/>
                    <a:p>
                      <a:pPr indent="0" lvl="0" marL="0" rtl="0" algn="ctr">
                        <a:spcBef>
                          <a:spcPts val="0"/>
                        </a:spcBef>
                        <a:spcAft>
                          <a:spcPts val="0"/>
                        </a:spcAft>
                        <a:buNone/>
                      </a:pPr>
                      <a:r>
                        <a:rPr lang="en-US"/>
                        <a:t>44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An easily accessible battery compartment must be included allowing batteries to be installed or removed in less than a minute and not require a total disassembly of the CanSat.</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45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Spring contacts shall not be used for making electrical connections to batteries. Shock forces can cause momentary disconnects.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46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Cansat must operate during the environmental tests laid out in Section 3.5.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47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Cansat shall operate for a minimum of two hours when integrated into the rocket.</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48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flight software shall maintain a count of packets transmitted, which shall increment with each packet transmission throughout the mission. The value shall be maintained through processor resets.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49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must maintain mission time throughout the whole mission even with processor resets or momentary power loss.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50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have its time set to UTC time to within one second before launch.</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7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1879" name="Google Shape;1879;p17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80"/>
              </a:spcBef>
              <a:spcAft>
                <a:spcPts val="0"/>
              </a:spcAft>
              <a:buClr>
                <a:schemeClr val="dk1"/>
              </a:buClr>
              <a:buSzPts val="2400"/>
              <a:buFont typeface="Arial"/>
              <a:buChar char="•"/>
            </a:pPr>
            <a:r>
              <a:rPr lang="en-US"/>
              <a:t>Command software and interface</a:t>
            </a:r>
            <a:endParaRPr/>
          </a:p>
          <a:p>
            <a:pPr indent="-400050" lvl="0" marL="457200" marR="0" rtl="0" algn="l">
              <a:lnSpc>
                <a:spcPct val="100000"/>
              </a:lnSpc>
              <a:spcBef>
                <a:spcPts val="0"/>
              </a:spcBef>
              <a:spcAft>
                <a:spcPts val="0"/>
              </a:spcAft>
              <a:buSzPts val="2700"/>
              <a:buChar char="-"/>
            </a:pPr>
            <a:r>
              <a:rPr b="0" lang="en-US" sz="1800"/>
              <a:t>The Ground Station will send the following commands from the Ground Station:</a:t>
            </a:r>
            <a:endParaRPr b="0" sz="1800"/>
          </a:p>
          <a:p>
            <a:pPr indent="-342900" lvl="1" marL="1371600" marR="0" rtl="0" algn="l">
              <a:lnSpc>
                <a:spcPct val="100000"/>
              </a:lnSpc>
              <a:spcBef>
                <a:spcPts val="0"/>
              </a:spcBef>
              <a:spcAft>
                <a:spcPts val="0"/>
              </a:spcAft>
              <a:buSzPts val="1800"/>
              <a:buChar char="-"/>
            </a:pPr>
            <a:r>
              <a:rPr lang="en-US" sz="1500" u="sng"/>
              <a:t>SIM - Simulation Mode Control Command</a:t>
            </a:r>
            <a:endParaRPr b="0" sz="1500" u="sng"/>
          </a:p>
          <a:p>
            <a:pPr indent="-323850" lvl="2" marL="1828800" marR="0" rtl="0" algn="l">
              <a:lnSpc>
                <a:spcPct val="100000"/>
              </a:lnSpc>
              <a:spcBef>
                <a:spcPts val="0"/>
              </a:spcBef>
              <a:spcAft>
                <a:spcPts val="0"/>
              </a:spcAft>
              <a:buSzPts val="1500"/>
              <a:buChar char="-"/>
            </a:pPr>
            <a:r>
              <a:rPr lang="en-US" sz="1500"/>
              <a:t>Generic one: </a:t>
            </a:r>
            <a:r>
              <a:rPr lang="en-US" sz="1500"/>
              <a:t>CMD,&lt;TEAM_ID&gt;,SIM,&lt;MODE&gt;</a:t>
            </a:r>
            <a:endParaRPr sz="1500" u="sng"/>
          </a:p>
          <a:p>
            <a:pPr indent="-323850" lvl="2" marL="1828800" marR="0" rtl="0" algn="l">
              <a:lnSpc>
                <a:spcPct val="100000"/>
              </a:lnSpc>
              <a:spcBef>
                <a:spcPts val="0"/>
              </a:spcBef>
              <a:spcAft>
                <a:spcPts val="0"/>
              </a:spcAft>
              <a:buSzPts val="1500"/>
              <a:buChar char="-"/>
            </a:pPr>
            <a:r>
              <a:rPr lang="en-US" sz="1500"/>
              <a:t>Example of c</a:t>
            </a:r>
            <a:r>
              <a:rPr lang="en-US" sz="1500"/>
              <a:t>ommand to be sent</a:t>
            </a:r>
            <a:r>
              <a:rPr lang="en-US" sz="1500"/>
              <a:t>: </a:t>
            </a:r>
            <a:r>
              <a:rPr lang="en-US" sz="1500"/>
              <a:t>CMD,1231,SIM,ENABLE</a:t>
            </a:r>
            <a:r>
              <a:rPr lang="en-US" sz="1500"/>
              <a:t>, where:</a:t>
            </a:r>
            <a:endParaRPr sz="1500"/>
          </a:p>
          <a:p>
            <a:pPr indent="-323850" lvl="3" marL="2286000" marR="0" rtl="0" algn="l">
              <a:lnSpc>
                <a:spcPct val="100000"/>
              </a:lnSpc>
              <a:spcBef>
                <a:spcPts val="0"/>
              </a:spcBef>
              <a:spcAft>
                <a:spcPts val="0"/>
              </a:spcAft>
              <a:buSzPts val="1500"/>
              <a:buChar char="-"/>
            </a:pPr>
            <a:r>
              <a:rPr lang="en-US" sz="1500"/>
              <a:t>CMD and SIM are static text</a:t>
            </a:r>
            <a:endParaRPr sz="1500"/>
          </a:p>
          <a:p>
            <a:pPr indent="-323850" lvl="3" marL="2286000" marR="0" rtl="0" algn="l">
              <a:lnSpc>
                <a:spcPct val="100000"/>
              </a:lnSpc>
              <a:spcBef>
                <a:spcPts val="0"/>
              </a:spcBef>
              <a:spcAft>
                <a:spcPts val="0"/>
              </a:spcAft>
              <a:buSzPts val="1500"/>
              <a:buChar char="-"/>
            </a:pPr>
            <a:r>
              <a:rPr lang="en-US" sz="1500"/>
              <a:t>ENABLE enables the simulation mode. ‘ACTIVATE’ activates the simulation mode, and ‘DISABLE’ both disables and </a:t>
            </a:r>
            <a:r>
              <a:rPr lang="en-US" sz="1500"/>
              <a:t>deactivates</a:t>
            </a:r>
            <a:r>
              <a:rPr lang="en-US" sz="1500"/>
              <a:t> the simulation mode.</a:t>
            </a:r>
            <a:endParaRPr sz="1500"/>
          </a:p>
          <a:p>
            <a:pPr indent="-323850" lvl="1" marL="1371600" marR="0" rtl="0" algn="l">
              <a:lnSpc>
                <a:spcPct val="100000"/>
              </a:lnSpc>
              <a:spcBef>
                <a:spcPts val="0"/>
              </a:spcBef>
              <a:spcAft>
                <a:spcPts val="0"/>
              </a:spcAft>
              <a:buSzPts val="1500"/>
              <a:buChar char="-"/>
            </a:pPr>
            <a:r>
              <a:rPr lang="en-US" sz="1500" u="sng"/>
              <a:t>PX - Science Payload Transmission On/Off</a:t>
            </a:r>
            <a:endParaRPr sz="1500" u="sng"/>
          </a:p>
          <a:p>
            <a:pPr indent="-323850" lvl="2" marL="1828800" marR="0" rtl="0" algn="l">
              <a:lnSpc>
                <a:spcPct val="100000"/>
              </a:lnSpc>
              <a:spcBef>
                <a:spcPts val="0"/>
              </a:spcBef>
              <a:spcAft>
                <a:spcPts val="0"/>
              </a:spcAft>
              <a:buSzPts val="1500"/>
              <a:buChar char="-"/>
            </a:pPr>
            <a:r>
              <a:rPr lang="en-US" sz="1500"/>
              <a:t>Generic one: </a:t>
            </a:r>
            <a:r>
              <a:rPr lang="en-US" sz="1500"/>
              <a:t>CMD,&lt;TEAM_ID&gt;,SP1X/SP1X,&lt;ON_OFF&gt;</a:t>
            </a:r>
            <a:endParaRPr sz="1500"/>
          </a:p>
          <a:p>
            <a:pPr indent="-323850" lvl="2" marL="1828800" marR="0" rtl="0" algn="l">
              <a:lnSpc>
                <a:spcPct val="100000"/>
              </a:lnSpc>
              <a:spcBef>
                <a:spcPts val="0"/>
              </a:spcBef>
              <a:spcAft>
                <a:spcPts val="0"/>
              </a:spcAft>
              <a:buSzPts val="1500"/>
              <a:buChar char="-"/>
            </a:pPr>
            <a:r>
              <a:rPr lang="en-US" sz="1500"/>
              <a:t>Example of command to be sent: CMD,1231,SP1X,ON. This will trigger the Container to relay a command to the Science Payload 1 to begin telemetry transmissions.</a:t>
            </a:r>
            <a:endParaRPr sz="1500"/>
          </a:p>
          <a:p>
            <a:pPr indent="-323850" lvl="2" marL="1828800" marR="0" rtl="0" algn="l">
              <a:lnSpc>
                <a:spcPct val="100000"/>
              </a:lnSpc>
              <a:spcBef>
                <a:spcPts val="0"/>
              </a:spcBef>
              <a:spcAft>
                <a:spcPts val="0"/>
              </a:spcAft>
              <a:buSzPts val="1500"/>
              <a:buChar char="-"/>
            </a:pPr>
            <a:r>
              <a:rPr lang="en-US" sz="1500"/>
              <a:t>SP1X and SP2X are static text indicating to control telemetry for SP1 and SP2,respectively</a:t>
            </a:r>
            <a:endParaRPr sz="1500"/>
          </a:p>
          <a:p>
            <a:pPr indent="-323850" lvl="1" marL="1371600" marR="0" rtl="0" algn="l">
              <a:lnSpc>
                <a:spcPct val="100000"/>
              </a:lnSpc>
              <a:spcBef>
                <a:spcPts val="0"/>
              </a:spcBef>
              <a:spcAft>
                <a:spcPts val="0"/>
              </a:spcAft>
              <a:buSzPts val="1500"/>
              <a:buChar char="-"/>
            </a:pPr>
            <a:r>
              <a:rPr lang="en-US" sz="1500" u="sng"/>
              <a:t>SIMP - Simulated Pressure Data (to be used in Simulation Mode only)</a:t>
            </a:r>
            <a:endParaRPr sz="1500" u="sng"/>
          </a:p>
          <a:p>
            <a:pPr indent="-323850" lvl="2" marL="1828800" marR="0" rtl="0" algn="l">
              <a:lnSpc>
                <a:spcPct val="100000"/>
              </a:lnSpc>
              <a:spcBef>
                <a:spcPts val="0"/>
              </a:spcBef>
              <a:spcAft>
                <a:spcPts val="0"/>
              </a:spcAft>
              <a:buSzPts val="1500"/>
              <a:buChar char="-"/>
            </a:pPr>
            <a:r>
              <a:rPr lang="en-US" sz="1500"/>
              <a:t>Generic one: CMD,&lt;TEAM ID&gt;,SIMP,&lt;PRESSURE&gt;</a:t>
            </a:r>
            <a:endParaRPr sz="1500"/>
          </a:p>
          <a:p>
            <a:pPr indent="-323850" lvl="2" marL="1828800" marR="0" rtl="0" algn="l">
              <a:lnSpc>
                <a:spcPct val="100000"/>
              </a:lnSpc>
              <a:spcBef>
                <a:spcPts val="0"/>
              </a:spcBef>
              <a:spcAft>
                <a:spcPts val="0"/>
              </a:spcAft>
              <a:buSzPts val="1500"/>
              <a:buChar char="-"/>
            </a:pPr>
            <a:r>
              <a:rPr lang="en-US" sz="1500"/>
              <a:t>Example of command to be sent: CMD,1231,SIMP,101325, which provides a simulated pressure reading to the Container (101325 Pascals = approximately sea level)</a:t>
            </a:r>
            <a:endParaRPr sz="1500"/>
          </a:p>
        </p:txBody>
      </p:sp>
      <p:sp>
        <p:nvSpPr>
          <p:cNvPr id="1880" name="Google Shape;1880;p17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81" name="Google Shape;1881;p17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82" name="Google Shape;1882;p17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7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GCS Software</a:t>
            </a:r>
            <a:endParaRPr/>
          </a:p>
        </p:txBody>
      </p:sp>
      <p:sp>
        <p:nvSpPr>
          <p:cNvPr id="1888" name="Google Shape;1888;p17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0" lang="en-US"/>
              <a:t>•</a:t>
            </a:r>
            <a:r>
              <a:rPr lang="en-US"/>
              <a:t>Ground station software is nearly finished and ready for real testing with simulated and real data in a few days.</a:t>
            </a:r>
            <a:endParaRPr/>
          </a:p>
          <a:p>
            <a:pPr indent="0" lvl="0" marL="914400" marR="0" rtl="0" algn="l">
              <a:lnSpc>
                <a:spcPct val="100000"/>
              </a:lnSpc>
              <a:spcBef>
                <a:spcPts val="480"/>
              </a:spcBef>
              <a:spcAft>
                <a:spcPts val="0"/>
              </a:spcAft>
              <a:buNone/>
            </a:pPr>
            <a:r>
              <a:t/>
            </a:r>
            <a:endParaRPr/>
          </a:p>
        </p:txBody>
      </p:sp>
      <p:sp>
        <p:nvSpPr>
          <p:cNvPr id="1889" name="Google Shape;1889;p17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90" name="Google Shape;1890;p17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91" name="Google Shape;1891;p17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17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MQTT Integration</a:t>
            </a:r>
            <a:endParaRPr/>
          </a:p>
        </p:txBody>
      </p:sp>
      <p:sp>
        <p:nvSpPr>
          <p:cNvPr id="1897" name="Google Shape;1897;p17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0" lang="en-US"/>
              <a:t>Once the ground station is turned on, we will proceed to connect it with the MQTT server:</a:t>
            </a:r>
            <a:endParaRPr b="0"/>
          </a:p>
          <a:p>
            <a:pPr indent="457200" lvl="0" marL="0" rtl="0" algn="l">
              <a:lnSpc>
                <a:spcPct val="100000"/>
              </a:lnSpc>
              <a:spcBef>
                <a:spcPts val="0"/>
              </a:spcBef>
              <a:spcAft>
                <a:spcPts val="0"/>
              </a:spcAft>
              <a:buNone/>
            </a:pPr>
            <a:r>
              <a:rPr b="0" lang="en-US" sz="1700"/>
              <a:t>Client.connect(“mqtt://username:password@cansat.info”);</a:t>
            </a:r>
            <a:r>
              <a:rPr b="0" lang="en-US"/>
              <a:t> </a:t>
            </a:r>
            <a:endParaRPr b="0"/>
          </a:p>
          <a:p>
            <a:pPr indent="0" lvl="0" marL="0" marR="0" rtl="0" algn="l">
              <a:lnSpc>
                <a:spcPct val="100000"/>
              </a:lnSpc>
              <a:spcBef>
                <a:spcPts val="480"/>
              </a:spcBef>
              <a:spcAft>
                <a:spcPts val="0"/>
              </a:spcAft>
              <a:buSzPts val="2400"/>
              <a:buNone/>
            </a:pPr>
            <a:r>
              <a:t/>
            </a:r>
            <a:endParaRPr/>
          </a:p>
          <a:p>
            <a:pPr indent="0" lvl="0" marL="0" marR="0" rtl="0" algn="l">
              <a:lnSpc>
                <a:spcPct val="100000"/>
              </a:lnSpc>
              <a:spcBef>
                <a:spcPts val="480"/>
              </a:spcBef>
              <a:spcAft>
                <a:spcPts val="0"/>
              </a:spcAft>
              <a:buSzPts val="2400"/>
              <a:buNone/>
            </a:pPr>
            <a:r>
              <a:rPr b="0" lang="en-US"/>
              <a:t>When the ground station software saves a data line to a file, that line will be sent to the broker (1 line per second): </a:t>
            </a:r>
            <a:endParaRPr b="0"/>
          </a:p>
          <a:p>
            <a:pPr indent="0" lvl="0" marL="0" marR="0" rtl="0" algn="l">
              <a:lnSpc>
                <a:spcPct val="100000"/>
              </a:lnSpc>
              <a:spcBef>
                <a:spcPts val="480"/>
              </a:spcBef>
              <a:spcAft>
                <a:spcPts val="0"/>
              </a:spcAft>
              <a:buSzPts val="2400"/>
              <a:buNone/>
            </a:pPr>
            <a:r>
              <a:rPr b="0" lang="en-US"/>
              <a:t>	</a:t>
            </a:r>
            <a:r>
              <a:rPr b="0" lang="en-US" sz="1700"/>
              <a:t>mqttc.publish(“teams/1231”, “</a:t>
            </a:r>
            <a:r>
              <a:rPr b="0" lang="en-US" sz="1100"/>
              <a:t>&lt;TEAM_ID&gt;,&lt;MISSION_TIME&gt;,&lt;PACKET_COUNT&gt;,&lt;PACKET_TYPE&gt;,&lt;MODE&gt;,</a:t>
            </a:r>
            <a:endParaRPr b="0" sz="1100"/>
          </a:p>
          <a:p>
            <a:pPr indent="0" lvl="0" marL="0" marR="0" rtl="0" algn="l">
              <a:lnSpc>
                <a:spcPct val="100000"/>
              </a:lnSpc>
              <a:spcBef>
                <a:spcPts val="480"/>
              </a:spcBef>
              <a:spcAft>
                <a:spcPts val="0"/>
              </a:spcAft>
              <a:buClr>
                <a:schemeClr val="dk1"/>
              </a:buClr>
              <a:buSzPts val="1100"/>
              <a:buFont typeface="Arial"/>
              <a:buNone/>
            </a:pPr>
            <a:r>
              <a:rPr b="0" lang="en-US" sz="1100"/>
              <a:t>&lt;SP1_RELEASED&gt;,&lt;SP2_RELEASED&gt;,&lt;ALTITUDE&gt;,&lt;TEMP&gt;,&lt;VOLTAGE&gt;,&lt;GPS_TIME&gt;,&lt;GPS_LATITUDE&gt;,&lt;GPS_LONGITUDE&gt;,</a:t>
            </a:r>
            <a:endParaRPr b="0" sz="1100"/>
          </a:p>
          <a:p>
            <a:pPr indent="0" lvl="0" marL="0" marR="0" rtl="0" algn="l">
              <a:lnSpc>
                <a:spcPct val="100000"/>
              </a:lnSpc>
              <a:spcBef>
                <a:spcPts val="480"/>
              </a:spcBef>
              <a:spcAft>
                <a:spcPts val="0"/>
              </a:spcAft>
              <a:buSzPts val="1100"/>
              <a:buNone/>
            </a:pPr>
            <a:r>
              <a:rPr b="0" lang="en-US" sz="1100"/>
              <a:t>&lt;GPS_ALTITUDE&gt;,&lt;GPS_SATS&gt;,&lt;SOFTWARE_STATE&gt;,&lt;SP1_PACKET_COUNT&gt;,&lt;SP2_PACKET_COUNT&gt;,&lt;CMD_ECHO&gt;</a:t>
            </a:r>
            <a:r>
              <a:rPr b="0" lang="en-US" sz="1700"/>
              <a:t>”);</a:t>
            </a:r>
            <a:endParaRPr b="0" sz="1700"/>
          </a:p>
          <a:p>
            <a:pPr indent="0" lvl="0" marL="0" marR="0" rtl="0" algn="l">
              <a:lnSpc>
                <a:spcPct val="100000"/>
              </a:lnSpc>
              <a:spcBef>
                <a:spcPts val="480"/>
              </a:spcBef>
              <a:spcAft>
                <a:spcPts val="0"/>
              </a:spcAft>
              <a:buSzPts val="2400"/>
              <a:buNone/>
            </a:pPr>
            <a:r>
              <a:t/>
            </a:r>
            <a:endParaRPr b="0" sz="1700"/>
          </a:p>
          <a:p>
            <a:pPr indent="0" lvl="0" marL="0" marR="0" rtl="0" algn="l">
              <a:lnSpc>
                <a:spcPct val="100000"/>
              </a:lnSpc>
              <a:spcBef>
                <a:spcPts val="480"/>
              </a:spcBef>
              <a:spcAft>
                <a:spcPts val="0"/>
              </a:spcAft>
              <a:buSzPts val="2400"/>
              <a:buNone/>
            </a:pPr>
            <a:r>
              <a:rPr b="0" lang="en-US"/>
              <a:t>At the end of sending all the lines, the client will be disconnected from the server:</a:t>
            </a:r>
            <a:endParaRPr b="0"/>
          </a:p>
          <a:p>
            <a:pPr indent="0" lvl="0" marL="0" marR="0" rtl="0" algn="l">
              <a:lnSpc>
                <a:spcPct val="100000"/>
              </a:lnSpc>
              <a:spcBef>
                <a:spcPts val="480"/>
              </a:spcBef>
              <a:spcAft>
                <a:spcPts val="0"/>
              </a:spcAft>
              <a:buSzPts val="2400"/>
              <a:buNone/>
            </a:pPr>
            <a:r>
              <a:rPr b="0" lang="en-US"/>
              <a:t>	</a:t>
            </a:r>
            <a:r>
              <a:rPr b="0" lang="en-US" sz="1700"/>
              <a:t>Client.disconnect();</a:t>
            </a:r>
            <a:endParaRPr b="0"/>
          </a:p>
        </p:txBody>
      </p:sp>
      <p:sp>
        <p:nvSpPr>
          <p:cNvPr id="1898" name="Google Shape;1898;p17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99" name="Google Shape;1899;p17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00" name="Google Shape;1900;p17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17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906" name="Google Shape;1906;p176"/>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07" name="Google Shape;1907;p176"/>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CanSat Integration and Test</a:t>
            </a:r>
            <a:endParaRPr/>
          </a:p>
        </p:txBody>
      </p:sp>
      <p:sp>
        <p:nvSpPr>
          <p:cNvPr id="1908" name="Google Shape;1908;p176"/>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Ivan Maccio</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7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914" name="Google Shape;1914;p17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915" name="Google Shape;1915;p177"/>
          <p:cNvSpPr txBox="1"/>
          <p:nvPr>
            <p:ph type="title"/>
          </p:nvPr>
        </p:nvSpPr>
        <p:spPr>
          <a:xfrm>
            <a:off x="1600200" y="76200"/>
            <a:ext cx="5410200"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CanSat Integration and Test Overview</a:t>
            </a:r>
            <a:endParaRPr/>
          </a:p>
        </p:txBody>
      </p:sp>
      <p:sp>
        <p:nvSpPr>
          <p:cNvPr id="1916" name="Google Shape;1916;p17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17" name="Google Shape;1917;p177"/>
          <p:cNvPicPr preferRelativeResize="0"/>
          <p:nvPr/>
        </p:nvPicPr>
        <p:blipFill>
          <a:blip r:embed="rId3">
            <a:alphaModFix/>
          </a:blip>
          <a:stretch>
            <a:fillRect/>
          </a:stretch>
        </p:blipFill>
        <p:spPr>
          <a:xfrm>
            <a:off x="1104900" y="1085799"/>
            <a:ext cx="6934200" cy="4876800"/>
          </a:xfrm>
          <a:prstGeom prst="rect">
            <a:avLst/>
          </a:prstGeom>
          <a:noFill/>
          <a:ln>
            <a:noFill/>
          </a:ln>
        </p:spPr>
      </p:pic>
      <p:sp>
        <p:nvSpPr>
          <p:cNvPr id="1918" name="Google Shape;1918;p17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78"/>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Subsystem Level Testing Plan</a:t>
            </a:r>
            <a:endParaRPr/>
          </a:p>
        </p:txBody>
      </p:sp>
      <p:sp>
        <p:nvSpPr>
          <p:cNvPr id="1925" name="Google Shape;1925;p178"/>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b="0" lang="en-US" sz="2100"/>
              <a:t>In order to make sure everything works as designed, a series of tests will be conducted:</a:t>
            </a:r>
            <a:endParaRPr b="0" sz="2100"/>
          </a:p>
          <a:p>
            <a:pPr indent="-361950" lvl="0" marL="457200" marR="0" rtl="0" algn="l">
              <a:lnSpc>
                <a:spcPct val="100000"/>
              </a:lnSpc>
              <a:spcBef>
                <a:spcPts val="0"/>
              </a:spcBef>
              <a:spcAft>
                <a:spcPts val="0"/>
              </a:spcAft>
              <a:buSzPts val="2100"/>
              <a:buChar char="●"/>
            </a:pPr>
            <a:r>
              <a:rPr b="0" lang="en-US" sz="2100"/>
              <a:t>We are planning to test every sensor alone with an Arduino mega.</a:t>
            </a:r>
            <a:endParaRPr b="0" sz="2100"/>
          </a:p>
          <a:p>
            <a:pPr indent="-361950" lvl="0" marL="457200" marR="0" rtl="0" algn="l">
              <a:lnSpc>
                <a:spcPct val="100000"/>
              </a:lnSpc>
              <a:spcBef>
                <a:spcPts val="0"/>
              </a:spcBef>
              <a:spcAft>
                <a:spcPts val="0"/>
              </a:spcAft>
              <a:buSzPts val="2100"/>
              <a:buChar char="●"/>
            </a:pPr>
            <a:r>
              <a:rPr b="0" lang="en-US" sz="2100"/>
              <a:t>Then, we are going to test the sensor in additive way, meaning that when we finish testing all sensors individually, we are start to test two sensors at once,then three sensors at once, then four, etc., until full integration is completed.</a:t>
            </a:r>
            <a:endParaRPr b="0" sz="2100"/>
          </a:p>
          <a:p>
            <a:pPr indent="-361950" lvl="0" marL="457200" marR="0" rtl="0" algn="l">
              <a:lnSpc>
                <a:spcPct val="100000"/>
              </a:lnSpc>
              <a:spcBef>
                <a:spcPts val="0"/>
              </a:spcBef>
              <a:spcAft>
                <a:spcPts val="0"/>
              </a:spcAft>
              <a:buSzPts val="2100"/>
              <a:buChar char="●"/>
            </a:pPr>
            <a:r>
              <a:rPr b="0" lang="en-US" sz="2100"/>
              <a:t>In parallel we are going to make mechanical tests to the seeds.</a:t>
            </a:r>
            <a:endParaRPr b="0" sz="2100"/>
          </a:p>
          <a:p>
            <a:pPr indent="-361950" lvl="0" marL="457200" marR="0" rtl="0" algn="l">
              <a:lnSpc>
                <a:spcPct val="100000"/>
              </a:lnSpc>
              <a:spcBef>
                <a:spcPts val="0"/>
              </a:spcBef>
              <a:spcAft>
                <a:spcPts val="0"/>
              </a:spcAft>
              <a:buSzPts val="2100"/>
              <a:buChar char="●"/>
            </a:pPr>
            <a:r>
              <a:rPr b="0" lang="en-US" sz="2100"/>
              <a:t>We are going to drop it from a drone and fly it like a normal seed.</a:t>
            </a:r>
            <a:endParaRPr b="0" sz="2100"/>
          </a:p>
          <a:p>
            <a:pPr indent="-361950" lvl="0" marL="457200" marR="0" rtl="0" algn="l">
              <a:lnSpc>
                <a:spcPct val="100000"/>
              </a:lnSpc>
              <a:spcBef>
                <a:spcPts val="0"/>
              </a:spcBef>
              <a:spcAft>
                <a:spcPts val="0"/>
              </a:spcAft>
              <a:buSzPts val="2100"/>
              <a:buChar char="●"/>
            </a:pPr>
            <a:r>
              <a:rPr b="0" lang="en-US" sz="2100"/>
              <a:t>There will be a Flight Software test as well, which consists in simulating all possible processor shut down -in any period of time- and check if the software works correctly in the facing of mentioned situation.</a:t>
            </a:r>
            <a:endParaRPr b="0" sz="2100"/>
          </a:p>
          <a:p>
            <a:pPr indent="-361950" lvl="0" marL="457200" marR="0" rtl="0" algn="l">
              <a:lnSpc>
                <a:spcPct val="100000"/>
              </a:lnSpc>
              <a:spcBef>
                <a:spcPts val="0"/>
              </a:spcBef>
              <a:spcAft>
                <a:spcPts val="0"/>
              </a:spcAft>
              <a:buSzPts val="2100"/>
              <a:buChar char="●"/>
            </a:pPr>
            <a:r>
              <a:rPr b="0" lang="en-US" sz="2100"/>
              <a:t>The sending of data in the correct order will be tested</a:t>
            </a:r>
            <a:endParaRPr b="0" sz="2100"/>
          </a:p>
          <a:p>
            <a:pPr indent="-361950" lvl="0" marL="457200" marR="0" rtl="0" algn="l">
              <a:lnSpc>
                <a:spcPct val="100000"/>
              </a:lnSpc>
              <a:spcBef>
                <a:spcPts val="0"/>
              </a:spcBef>
              <a:spcAft>
                <a:spcPts val="0"/>
              </a:spcAft>
              <a:buSzPts val="2100"/>
              <a:buChar char="●"/>
            </a:pPr>
            <a:r>
              <a:rPr b="0" lang="en-US" sz="2100"/>
              <a:t>We will check the accuracy of the received data from sensors</a:t>
            </a:r>
            <a:endParaRPr b="0" sz="2100"/>
          </a:p>
        </p:txBody>
      </p:sp>
      <p:sp>
        <p:nvSpPr>
          <p:cNvPr id="1926" name="Google Shape;1926;p17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927" name="Google Shape;1927;p17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928" name="Google Shape;1928;p17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79"/>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Integrated Level Functional Test Plan</a:t>
            </a:r>
            <a:endParaRPr/>
          </a:p>
        </p:txBody>
      </p:sp>
      <p:sp>
        <p:nvSpPr>
          <p:cNvPr id="1935" name="Google Shape;1935;p17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u="none" cap="none" strike="noStrike">
              <a:solidFill>
                <a:srgbClr val="000000"/>
              </a:solidFill>
              <a:latin typeface="Arial"/>
              <a:ea typeface="Arial"/>
              <a:cs typeface="Arial"/>
              <a:sym typeface="Arial"/>
            </a:endParaRPr>
          </a:p>
        </p:txBody>
      </p:sp>
      <p:sp>
        <p:nvSpPr>
          <p:cNvPr id="1936" name="Google Shape;1936;p17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cxnSp>
        <p:nvCxnSpPr>
          <p:cNvPr id="1937" name="Google Shape;1937;p179"/>
          <p:cNvCxnSpPr>
            <a:stCxn id="1938" idx="2"/>
            <a:endCxn id="1939" idx="1"/>
          </p:cNvCxnSpPr>
          <p:nvPr/>
        </p:nvCxnSpPr>
        <p:spPr>
          <a:xfrm>
            <a:off x="963825" y="3786038"/>
            <a:ext cx="609600" cy="52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40" name="Google Shape;1940;p179"/>
          <p:cNvCxnSpPr>
            <a:stCxn id="1938" idx="2"/>
            <a:endCxn id="1941" idx="1"/>
          </p:cNvCxnSpPr>
          <p:nvPr/>
        </p:nvCxnSpPr>
        <p:spPr>
          <a:xfrm flipH="1" rot="10800000">
            <a:off x="963825" y="1966538"/>
            <a:ext cx="609600" cy="18195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938" name="Google Shape;1938;p179"/>
          <p:cNvSpPr/>
          <p:nvPr/>
        </p:nvSpPr>
        <p:spPr>
          <a:xfrm rot="-5400000">
            <a:off x="-919425" y="3523388"/>
            <a:ext cx="3241200" cy="525300"/>
          </a:xfrm>
          <a:prstGeom prst="roundRect">
            <a:avLst>
              <a:gd fmla="val 16667" name="adj"/>
            </a:avLst>
          </a:prstGeom>
          <a:solidFill>
            <a:srgbClr val="840D35"/>
          </a:solid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Integrated Level Functional Test Plan</a:t>
            </a:r>
            <a:endParaRPr b="1" sz="1600">
              <a:solidFill>
                <a:srgbClr val="FFFFFF"/>
              </a:solidFill>
              <a:latin typeface="Roboto"/>
              <a:ea typeface="Roboto"/>
              <a:cs typeface="Roboto"/>
              <a:sym typeface="Roboto"/>
            </a:endParaRPr>
          </a:p>
        </p:txBody>
      </p:sp>
      <p:sp>
        <p:nvSpPr>
          <p:cNvPr id="1941" name="Google Shape;1941;p179"/>
          <p:cNvSpPr/>
          <p:nvPr/>
        </p:nvSpPr>
        <p:spPr>
          <a:xfrm>
            <a:off x="1573425" y="1703811"/>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FFFFFF"/>
                </a:solidFill>
              </a:rPr>
              <a:t>Container</a:t>
            </a:r>
            <a:endParaRPr sz="1700">
              <a:solidFill>
                <a:srgbClr val="FFFFFF"/>
              </a:solidFill>
            </a:endParaRPr>
          </a:p>
        </p:txBody>
      </p:sp>
      <p:sp>
        <p:nvSpPr>
          <p:cNvPr id="1939" name="Google Shape;1939;p179"/>
          <p:cNvSpPr/>
          <p:nvPr/>
        </p:nvSpPr>
        <p:spPr>
          <a:xfrm>
            <a:off x="1573425" y="3575686"/>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Electronics sensors</a:t>
            </a:r>
            <a:endParaRPr>
              <a:solidFill>
                <a:srgbClr val="FFFFFF"/>
              </a:solidFill>
              <a:latin typeface="Roboto"/>
              <a:ea typeface="Roboto"/>
              <a:cs typeface="Roboto"/>
              <a:sym typeface="Roboto"/>
            </a:endParaRPr>
          </a:p>
        </p:txBody>
      </p:sp>
      <p:sp>
        <p:nvSpPr>
          <p:cNvPr id="1942" name="Google Shape;1942;p179"/>
          <p:cNvSpPr/>
          <p:nvPr/>
        </p:nvSpPr>
        <p:spPr>
          <a:xfrm>
            <a:off x="4979875" y="1153450"/>
            <a:ext cx="3533100" cy="16134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Mass test.</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US" sz="1300">
                <a:solidFill>
                  <a:srgbClr val="FFFFFF"/>
                </a:solidFill>
                <a:latin typeface="Roboto"/>
                <a:ea typeface="Roboto"/>
                <a:cs typeface="Roboto"/>
                <a:sym typeface="Roboto"/>
              </a:rPr>
              <a:t>Free fall test with </a:t>
            </a:r>
            <a:r>
              <a:rPr lang="en-US" sz="1300">
                <a:solidFill>
                  <a:srgbClr val="FFFFFF"/>
                </a:solidFill>
                <a:latin typeface="Roboto"/>
                <a:ea typeface="Roboto"/>
                <a:cs typeface="Roboto"/>
                <a:sym typeface="Roboto"/>
              </a:rPr>
              <a:t>parachutes.</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US" sz="1300">
                <a:solidFill>
                  <a:srgbClr val="FFFFFF"/>
                </a:solidFill>
                <a:latin typeface="Roboto"/>
                <a:ea typeface="Roboto"/>
                <a:cs typeface="Roboto"/>
                <a:sym typeface="Roboto"/>
              </a:rPr>
              <a:t>Test descent rate with chronometer.</a:t>
            </a:r>
            <a:endParaRPr sz="1300">
              <a:solidFill>
                <a:srgbClr val="FFFFFF"/>
              </a:solidFill>
              <a:latin typeface="Roboto"/>
              <a:ea typeface="Roboto"/>
              <a:cs typeface="Roboto"/>
              <a:sym typeface="Roboto"/>
            </a:endParaRPr>
          </a:p>
          <a:p>
            <a:pPr indent="0" lvl="0" marL="457200" rtl="0" algn="ctr">
              <a:spcBef>
                <a:spcPts val="0"/>
              </a:spcBef>
              <a:spcAft>
                <a:spcPts val="0"/>
              </a:spcAft>
              <a:buNone/>
            </a:pPr>
            <a:r>
              <a:t/>
            </a:r>
            <a:endParaRPr sz="1100">
              <a:solidFill>
                <a:srgbClr val="FFFFFF"/>
              </a:solidFill>
              <a:latin typeface="Roboto"/>
              <a:ea typeface="Roboto"/>
              <a:cs typeface="Roboto"/>
              <a:sym typeface="Roboto"/>
            </a:endParaRPr>
          </a:p>
        </p:txBody>
      </p:sp>
      <p:sp>
        <p:nvSpPr>
          <p:cNvPr id="1943" name="Google Shape;1943;p179"/>
          <p:cNvSpPr/>
          <p:nvPr/>
        </p:nvSpPr>
        <p:spPr>
          <a:xfrm>
            <a:off x="4979875" y="3084225"/>
            <a:ext cx="3533100" cy="14628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Roboto"/>
                <a:ea typeface="Roboto"/>
                <a:cs typeface="Roboto"/>
                <a:sym typeface="Roboto"/>
              </a:rPr>
              <a:t>Test each sensor </a:t>
            </a:r>
            <a:r>
              <a:rPr lang="en-US" sz="1200">
                <a:solidFill>
                  <a:srgbClr val="FFFFFF"/>
                </a:solidFill>
                <a:latin typeface="Roboto"/>
                <a:ea typeface="Roboto"/>
                <a:cs typeface="Roboto"/>
                <a:sym typeface="Roboto"/>
              </a:rPr>
              <a:t>individually</a:t>
            </a:r>
            <a:r>
              <a:rPr lang="en-US" sz="1200">
                <a:solidFill>
                  <a:srgbClr val="FFFFFF"/>
                </a:solidFill>
                <a:latin typeface="Roboto"/>
                <a:ea typeface="Roboto"/>
                <a:cs typeface="Roboto"/>
                <a:sym typeface="Roboto"/>
              </a:rPr>
              <a:t> with an arduino uno.</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US" sz="1200">
                <a:solidFill>
                  <a:srgbClr val="FFFFFF"/>
                </a:solidFill>
                <a:latin typeface="Roboto"/>
                <a:ea typeface="Roboto"/>
                <a:cs typeface="Roboto"/>
                <a:sym typeface="Roboto"/>
              </a:rPr>
              <a:t>Test xbee configuration with one arduino and a arduino pc adaptor.</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US" sz="1200">
                <a:solidFill>
                  <a:srgbClr val="FFFFFF"/>
                </a:solidFill>
                <a:latin typeface="Roboto"/>
                <a:ea typeface="Roboto"/>
                <a:cs typeface="Roboto"/>
                <a:sym typeface="Roboto"/>
              </a:rPr>
              <a:t>Xbee modules should had radio link in ground of about 120 m to ensure air link.</a:t>
            </a:r>
            <a:endParaRPr sz="1200">
              <a:solidFill>
                <a:srgbClr val="FFFFFF"/>
              </a:solidFill>
              <a:latin typeface="Roboto"/>
              <a:ea typeface="Roboto"/>
              <a:cs typeface="Roboto"/>
              <a:sym typeface="Roboto"/>
            </a:endParaRPr>
          </a:p>
        </p:txBody>
      </p:sp>
      <p:cxnSp>
        <p:nvCxnSpPr>
          <p:cNvPr id="1944" name="Google Shape;1944;p179"/>
          <p:cNvCxnSpPr>
            <a:stCxn id="1941" idx="3"/>
            <a:endCxn id="1942" idx="1"/>
          </p:cNvCxnSpPr>
          <p:nvPr/>
        </p:nvCxnSpPr>
        <p:spPr>
          <a:xfrm flipH="1" rot="10800000">
            <a:off x="3593925" y="1960161"/>
            <a:ext cx="1386000" cy="63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1945" name="Google Shape;1945;p179"/>
          <p:cNvCxnSpPr/>
          <p:nvPr/>
        </p:nvCxnSpPr>
        <p:spPr>
          <a:xfrm rot="10800000">
            <a:off x="3610925" y="3811536"/>
            <a:ext cx="1388100" cy="15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946" name="Google Shape;1946;p179"/>
          <p:cNvSpPr/>
          <p:nvPr/>
        </p:nvSpPr>
        <p:spPr>
          <a:xfrm>
            <a:off x="1554375" y="5184911"/>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Ground station</a:t>
            </a:r>
            <a:endParaRPr>
              <a:solidFill>
                <a:srgbClr val="FFFFFF"/>
              </a:solidFill>
              <a:latin typeface="Roboto"/>
              <a:ea typeface="Roboto"/>
              <a:cs typeface="Roboto"/>
              <a:sym typeface="Roboto"/>
            </a:endParaRPr>
          </a:p>
        </p:txBody>
      </p:sp>
      <p:sp>
        <p:nvSpPr>
          <p:cNvPr id="1947" name="Google Shape;1947;p179"/>
          <p:cNvSpPr/>
          <p:nvPr/>
        </p:nvSpPr>
        <p:spPr>
          <a:xfrm>
            <a:off x="4979925" y="4751700"/>
            <a:ext cx="3533100" cy="13917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Simulate payload data in excel and compare results.</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US" sz="1300">
                <a:solidFill>
                  <a:srgbClr val="FFFFFF"/>
                </a:solidFill>
                <a:latin typeface="Roboto"/>
                <a:ea typeface="Roboto"/>
                <a:cs typeface="Roboto"/>
                <a:sym typeface="Roboto"/>
              </a:rPr>
              <a:t>Repeat the simulation with an xbee connected with an arduino that only transmit the simulation data.</a:t>
            </a:r>
            <a:endParaRPr sz="1300">
              <a:solidFill>
                <a:srgbClr val="FFFFFF"/>
              </a:solidFill>
              <a:latin typeface="Roboto"/>
              <a:ea typeface="Roboto"/>
              <a:cs typeface="Roboto"/>
              <a:sym typeface="Roboto"/>
            </a:endParaRPr>
          </a:p>
        </p:txBody>
      </p:sp>
      <p:cxnSp>
        <p:nvCxnSpPr>
          <p:cNvPr id="1948" name="Google Shape;1948;p179"/>
          <p:cNvCxnSpPr>
            <a:endCxn id="1946" idx="1"/>
          </p:cNvCxnSpPr>
          <p:nvPr/>
        </p:nvCxnSpPr>
        <p:spPr>
          <a:xfrm flipH="1" rot="-5400000">
            <a:off x="195975" y="4089161"/>
            <a:ext cx="2409600" cy="307200"/>
          </a:xfrm>
          <a:prstGeom prst="bentConnector2">
            <a:avLst/>
          </a:prstGeom>
          <a:noFill/>
          <a:ln cap="flat" cmpd="sng" w="9525">
            <a:solidFill>
              <a:srgbClr val="C2C2C2"/>
            </a:solidFill>
            <a:prstDash val="solid"/>
            <a:round/>
            <a:headEnd len="sm" w="sm" type="none"/>
            <a:tailEnd len="sm" w="sm" type="none"/>
          </a:ln>
        </p:spPr>
      </p:cxnSp>
      <p:cxnSp>
        <p:nvCxnSpPr>
          <p:cNvPr id="1949" name="Google Shape;1949;p179"/>
          <p:cNvCxnSpPr>
            <a:stCxn id="1947" idx="1"/>
            <a:endCxn id="1946" idx="3"/>
          </p:cNvCxnSpPr>
          <p:nvPr/>
        </p:nvCxnSpPr>
        <p:spPr>
          <a:xfrm flipH="1">
            <a:off x="3575025" y="5447550"/>
            <a:ext cx="1404900" cy="600"/>
          </a:xfrm>
          <a:prstGeom prst="bentConnector3">
            <a:avLst>
              <a:gd fmla="val 49995" name="adj1"/>
            </a:avLst>
          </a:prstGeom>
          <a:noFill/>
          <a:ln cap="flat" cmpd="sng" w="9525">
            <a:solidFill>
              <a:srgbClr val="C2C2C2"/>
            </a:solidFill>
            <a:prstDash val="solid"/>
            <a:round/>
            <a:headEnd len="sm" w="sm" type="none"/>
            <a:tailEnd len="sm" w="sm" type="none"/>
          </a:ln>
        </p:spPr>
      </p:cxnSp>
      <p:sp>
        <p:nvSpPr>
          <p:cNvPr id="1950" name="Google Shape;1950;p17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180"/>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2"/>
              </a:buClr>
              <a:buSzPts val="1400"/>
              <a:buFont typeface="Arial"/>
              <a:buNone/>
            </a:pPr>
            <a:r>
              <a:rPr lang="en-US"/>
              <a:t>Integrated Level Functional Test Plan</a:t>
            </a:r>
            <a:endParaRPr/>
          </a:p>
        </p:txBody>
      </p:sp>
      <p:sp>
        <p:nvSpPr>
          <p:cNvPr id="1957" name="Google Shape;1957;p180"/>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US" sz="1400">
                <a:solidFill>
                  <a:srgbClr val="FFFFFF"/>
                </a:solidFill>
                <a:latin typeface="Roboto"/>
                <a:ea typeface="Roboto"/>
                <a:cs typeface="Roboto"/>
                <a:sym typeface="Roboto"/>
              </a:rPr>
              <a:t>Integrated Level Functional Test Plan</a:t>
            </a:r>
            <a:endParaRPr b="0" sz="1600">
              <a:solidFill>
                <a:srgbClr val="FFFFFF"/>
              </a:solidFill>
              <a:latin typeface="Roboto"/>
              <a:ea typeface="Roboto"/>
              <a:cs typeface="Roboto"/>
              <a:sym typeface="Roboto"/>
            </a:endParaRPr>
          </a:p>
          <a:p>
            <a:pPr indent="0" lvl="0" marL="0" rtl="0" algn="l">
              <a:spcBef>
                <a:spcPts val="480"/>
              </a:spcBef>
              <a:spcAft>
                <a:spcPts val="0"/>
              </a:spcAft>
              <a:buNone/>
            </a:pPr>
            <a:r>
              <a:t/>
            </a:r>
            <a:endParaRPr/>
          </a:p>
        </p:txBody>
      </p:sp>
      <p:sp>
        <p:nvSpPr>
          <p:cNvPr id="1958" name="Google Shape;1958;p180"/>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959" name="Google Shape;1959;p180"/>
          <p:cNvSpPr/>
          <p:nvPr/>
        </p:nvSpPr>
        <p:spPr>
          <a:xfrm rot="-5400000">
            <a:off x="-919425" y="3523388"/>
            <a:ext cx="3241200" cy="525300"/>
          </a:xfrm>
          <a:prstGeom prst="roundRect">
            <a:avLst>
              <a:gd fmla="val 16667" name="adj"/>
            </a:avLst>
          </a:prstGeom>
          <a:solidFill>
            <a:srgbClr val="840D35"/>
          </a:solid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Integrated Level Functional Test Plan</a:t>
            </a:r>
            <a:endParaRPr sz="1600">
              <a:solidFill>
                <a:srgbClr val="FFFFFF"/>
              </a:solidFill>
              <a:latin typeface="Roboto"/>
              <a:ea typeface="Roboto"/>
              <a:cs typeface="Roboto"/>
              <a:sym typeface="Roboto"/>
            </a:endParaRPr>
          </a:p>
        </p:txBody>
      </p:sp>
      <p:cxnSp>
        <p:nvCxnSpPr>
          <p:cNvPr id="1960" name="Google Shape;1960;p180"/>
          <p:cNvCxnSpPr>
            <a:endCxn id="1961" idx="1"/>
          </p:cNvCxnSpPr>
          <p:nvPr/>
        </p:nvCxnSpPr>
        <p:spPr>
          <a:xfrm rot="-5400000">
            <a:off x="497325" y="2735361"/>
            <a:ext cx="1845000" cy="307200"/>
          </a:xfrm>
          <a:prstGeom prst="bentConnector2">
            <a:avLst/>
          </a:prstGeom>
          <a:noFill/>
          <a:ln cap="flat" cmpd="sng" w="9525">
            <a:solidFill>
              <a:srgbClr val="C2C2C2"/>
            </a:solidFill>
            <a:prstDash val="solid"/>
            <a:round/>
            <a:headEnd len="sm" w="sm" type="none"/>
            <a:tailEnd len="sm" w="sm" type="none"/>
          </a:ln>
        </p:spPr>
      </p:cxnSp>
      <p:sp>
        <p:nvSpPr>
          <p:cNvPr id="1961" name="Google Shape;1961;p180"/>
          <p:cNvSpPr/>
          <p:nvPr/>
        </p:nvSpPr>
        <p:spPr>
          <a:xfrm>
            <a:off x="1573425" y="1703811"/>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FFFFFF"/>
                </a:solidFill>
              </a:rPr>
              <a:t>Seed</a:t>
            </a:r>
            <a:endParaRPr sz="1700">
              <a:solidFill>
                <a:srgbClr val="FFFFFF"/>
              </a:solidFill>
            </a:endParaRPr>
          </a:p>
        </p:txBody>
      </p:sp>
      <p:sp>
        <p:nvSpPr>
          <p:cNvPr id="1962" name="Google Shape;1962;p180"/>
          <p:cNvSpPr/>
          <p:nvPr/>
        </p:nvSpPr>
        <p:spPr>
          <a:xfrm>
            <a:off x="1747250" y="4716611"/>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rgbClr val="FFFFFF"/>
                </a:solidFill>
                <a:latin typeface="Roboto"/>
                <a:ea typeface="Roboto"/>
                <a:cs typeface="Roboto"/>
                <a:sym typeface="Roboto"/>
              </a:rPr>
              <a:t>Flight software</a:t>
            </a:r>
            <a:endParaRPr sz="1500">
              <a:solidFill>
                <a:srgbClr val="FFFFFF"/>
              </a:solidFill>
              <a:latin typeface="Roboto"/>
              <a:ea typeface="Roboto"/>
              <a:cs typeface="Roboto"/>
              <a:sym typeface="Roboto"/>
            </a:endParaRPr>
          </a:p>
        </p:txBody>
      </p:sp>
      <p:sp>
        <p:nvSpPr>
          <p:cNvPr id="1963" name="Google Shape;1963;p180"/>
          <p:cNvSpPr/>
          <p:nvPr/>
        </p:nvSpPr>
        <p:spPr>
          <a:xfrm>
            <a:off x="4979875" y="1153450"/>
            <a:ext cx="3533100" cy="16134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Test free fall by launching the seeds from a drone.</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US" sz="1300">
                <a:solidFill>
                  <a:srgbClr val="FFFFFF"/>
                </a:solidFill>
                <a:latin typeface="Roboto"/>
                <a:ea typeface="Roboto"/>
                <a:cs typeface="Roboto"/>
                <a:sym typeface="Roboto"/>
              </a:rPr>
              <a:t>Test descent rate with chronometer.</a:t>
            </a:r>
            <a:endParaRPr sz="1300">
              <a:solidFill>
                <a:srgbClr val="FFFFFF"/>
              </a:solidFill>
              <a:latin typeface="Roboto"/>
              <a:ea typeface="Roboto"/>
              <a:cs typeface="Roboto"/>
              <a:sym typeface="Roboto"/>
            </a:endParaRPr>
          </a:p>
          <a:p>
            <a:pPr indent="0" lvl="0" marL="457200" rtl="0" algn="ctr">
              <a:spcBef>
                <a:spcPts val="0"/>
              </a:spcBef>
              <a:spcAft>
                <a:spcPts val="0"/>
              </a:spcAft>
              <a:buNone/>
            </a:pPr>
            <a:r>
              <a:t/>
            </a:r>
            <a:endParaRPr sz="1100">
              <a:solidFill>
                <a:srgbClr val="FFFFFF"/>
              </a:solidFill>
              <a:latin typeface="Roboto"/>
              <a:ea typeface="Roboto"/>
              <a:cs typeface="Roboto"/>
              <a:sym typeface="Roboto"/>
            </a:endParaRPr>
          </a:p>
        </p:txBody>
      </p:sp>
      <p:sp>
        <p:nvSpPr>
          <p:cNvPr id="1964" name="Google Shape;1964;p180"/>
          <p:cNvSpPr/>
          <p:nvPr/>
        </p:nvSpPr>
        <p:spPr>
          <a:xfrm>
            <a:off x="5207550" y="4247850"/>
            <a:ext cx="3533100" cy="14628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Roboto"/>
                <a:ea typeface="Roboto"/>
                <a:cs typeface="Roboto"/>
                <a:sym typeface="Roboto"/>
              </a:rPr>
              <a:t>Cut the power in different states and check propper recovery.</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US" sz="1200">
                <a:solidFill>
                  <a:srgbClr val="FFFFFF"/>
                </a:solidFill>
                <a:latin typeface="Roboto"/>
                <a:ea typeface="Roboto"/>
                <a:cs typeface="Roboto"/>
                <a:sym typeface="Roboto"/>
              </a:rPr>
              <a:t>Verification of the state machine operation.  Verification of the activations of each mechanism at the time in the state machine</a:t>
            </a:r>
            <a:endParaRPr sz="1200">
              <a:solidFill>
                <a:srgbClr val="FFFFFF"/>
              </a:solidFill>
              <a:latin typeface="Roboto"/>
              <a:ea typeface="Roboto"/>
              <a:cs typeface="Roboto"/>
              <a:sym typeface="Roboto"/>
            </a:endParaRPr>
          </a:p>
        </p:txBody>
      </p:sp>
      <p:cxnSp>
        <p:nvCxnSpPr>
          <p:cNvPr id="1965" name="Google Shape;1965;p180"/>
          <p:cNvCxnSpPr>
            <a:stCxn id="1961" idx="3"/>
            <a:endCxn id="1963" idx="1"/>
          </p:cNvCxnSpPr>
          <p:nvPr/>
        </p:nvCxnSpPr>
        <p:spPr>
          <a:xfrm flipH="1" rot="10800000">
            <a:off x="3593925" y="1960161"/>
            <a:ext cx="1386000" cy="63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1966" name="Google Shape;1966;p180"/>
          <p:cNvCxnSpPr>
            <a:stCxn id="1959" idx="2"/>
            <a:endCxn id="1962" idx="1"/>
          </p:cNvCxnSpPr>
          <p:nvPr/>
        </p:nvCxnSpPr>
        <p:spPr>
          <a:xfrm>
            <a:off x="963825" y="3786038"/>
            <a:ext cx="783300" cy="1193100"/>
          </a:xfrm>
          <a:prstGeom prst="bentConnector3">
            <a:avLst>
              <a:gd fmla="val 40214" name="adj1"/>
            </a:avLst>
          </a:prstGeom>
          <a:noFill/>
          <a:ln cap="flat" cmpd="sng" w="9525">
            <a:solidFill>
              <a:srgbClr val="C2C2C2"/>
            </a:solidFill>
            <a:prstDash val="solid"/>
            <a:round/>
            <a:headEnd len="sm" w="sm" type="none"/>
            <a:tailEnd len="sm" w="sm" type="none"/>
          </a:ln>
        </p:spPr>
      </p:cxnSp>
      <p:sp>
        <p:nvSpPr>
          <p:cNvPr id="1967" name="Google Shape;1967;p18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cxnSp>
        <p:nvCxnSpPr>
          <p:cNvPr id="1968" name="Google Shape;1968;p180"/>
          <p:cNvCxnSpPr/>
          <p:nvPr/>
        </p:nvCxnSpPr>
        <p:spPr>
          <a:xfrm flipH="1" rot="10800000">
            <a:off x="3821550" y="4976111"/>
            <a:ext cx="1386000" cy="6300"/>
          </a:xfrm>
          <a:prstGeom prst="bentConnector3">
            <a:avLst>
              <a:gd fmla="val 49998" name="adj1"/>
            </a:avLst>
          </a:prstGeom>
          <a:noFill/>
          <a:ln cap="flat" cmpd="sng" w="9525">
            <a:solidFill>
              <a:srgbClr val="C2C2C2"/>
            </a:solidFill>
            <a:prstDash val="solid"/>
            <a:round/>
            <a:headEnd len="sm" w="sm" type="none"/>
            <a:tailEnd len="sm" w="sm" type="none"/>
          </a:ln>
        </p:spPr>
      </p:cxnSp>
      <p:sp>
        <p:nvSpPr>
          <p:cNvPr id="1969" name="Google Shape;1969;p18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181"/>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Environmental Test Plan</a:t>
            </a:r>
            <a:endParaRPr/>
          </a:p>
        </p:txBody>
      </p:sp>
      <p:sp>
        <p:nvSpPr>
          <p:cNvPr id="1976" name="Google Shape;1976;p181"/>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1100"/>
              <a:buFont typeface="Arial"/>
              <a:buNone/>
            </a:pPr>
            <a:r>
              <a:rPr b="0" lang="en-US" sz="2200"/>
              <a:t>The tests are going to be executed as suggested in the</a:t>
            </a:r>
            <a:endParaRPr b="0" sz="2200"/>
          </a:p>
          <a:p>
            <a:pPr indent="0" lvl="0" marL="457200" marR="0" rtl="0" algn="l">
              <a:lnSpc>
                <a:spcPct val="100000"/>
              </a:lnSpc>
              <a:spcBef>
                <a:spcPts val="0"/>
              </a:spcBef>
              <a:spcAft>
                <a:spcPts val="0"/>
              </a:spcAft>
              <a:buClr>
                <a:schemeClr val="dk1"/>
              </a:buClr>
              <a:buSzPts val="1100"/>
              <a:buFont typeface="Arial"/>
              <a:buNone/>
            </a:pPr>
            <a:r>
              <a:rPr b="0" lang="en-US" sz="2200"/>
              <a:t>mission guide, for the drop test we are going to use a non</a:t>
            </a:r>
            <a:endParaRPr b="0" sz="2200"/>
          </a:p>
          <a:p>
            <a:pPr indent="0" lvl="0" marL="457200" marR="0" rtl="0" algn="l">
              <a:lnSpc>
                <a:spcPct val="100000"/>
              </a:lnSpc>
              <a:spcBef>
                <a:spcPts val="0"/>
              </a:spcBef>
              <a:spcAft>
                <a:spcPts val="0"/>
              </a:spcAft>
              <a:buClr>
                <a:schemeClr val="dk1"/>
              </a:buClr>
              <a:buSzPts val="1100"/>
              <a:buFont typeface="Arial"/>
              <a:buNone/>
            </a:pPr>
            <a:r>
              <a:rPr b="0" lang="en-US" sz="2200"/>
              <a:t>flexible string of the spec detailed in mission guide ,for the</a:t>
            </a:r>
            <a:endParaRPr b="0" sz="2200"/>
          </a:p>
          <a:p>
            <a:pPr indent="0" lvl="0" marL="457200" marR="0" rtl="0" algn="l">
              <a:lnSpc>
                <a:spcPct val="100000"/>
              </a:lnSpc>
              <a:spcBef>
                <a:spcPts val="0"/>
              </a:spcBef>
              <a:spcAft>
                <a:spcPts val="0"/>
              </a:spcAft>
              <a:buClr>
                <a:schemeClr val="dk1"/>
              </a:buClr>
              <a:buSzPts val="1100"/>
              <a:buFont typeface="Arial"/>
              <a:buNone/>
            </a:pPr>
            <a:r>
              <a:rPr b="0" lang="en-US" sz="2200"/>
              <a:t>thermal test we are going to build a isolated foam box and</a:t>
            </a:r>
            <a:endParaRPr b="0" sz="2200"/>
          </a:p>
          <a:p>
            <a:pPr indent="0" lvl="0" marL="457200" marR="0" rtl="0" algn="l">
              <a:lnSpc>
                <a:spcPct val="100000"/>
              </a:lnSpc>
              <a:spcBef>
                <a:spcPts val="0"/>
              </a:spcBef>
              <a:spcAft>
                <a:spcPts val="0"/>
              </a:spcAft>
              <a:buClr>
                <a:schemeClr val="dk1"/>
              </a:buClr>
              <a:buSzPts val="1100"/>
              <a:buFont typeface="Arial"/>
              <a:buNone/>
            </a:pPr>
            <a:r>
              <a:rPr b="0" lang="en-US" sz="2200"/>
              <a:t>use a hair dryer or a heat gun with temperature regulation for</a:t>
            </a:r>
            <a:endParaRPr b="0" sz="2200"/>
          </a:p>
          <a:p>
            <a:pPr indent="0" lvl="0" marL="457200" marR="0" rtl="0" algn="l">
              <a:lnSpc>
                <a:spcPct val="100000"/>
              </a:lnSpc>
              <a:spcBef>
                <a:spcPts val="0"/>
              </a:spcBef>
              <a:spcAft>
                <a:spcPts val="0"/>
              </a:spcAft>
              <a:buClr>
                <a:schemeClr val="dk1"/>
              </a:buClr>
              <a:buSzPts val="1100"/>
              <a:buFont typeface="Arial"/>
              <a:buNone/>
            </a:pPr>
            <a:r>
              <a:rPr b="0" lang="en-US" sz="2200"/>
              <a:t>rise the temperature.</a:t>
            </a:r>
            <a:endParaRPr b="0" sz="2200"/>
          </a:p>
          <a:p>
            <a:pPr indent="0" lvl="0" marL="457200" marR="0" rtl="0" algn="l">
              <a:lnSpc>
                <a:spcPct val="100000"/>
              </a:lnSpc>
              <a:spcBef>
                <a:spcPts val="0"/>
              </a:spcBef>
              <a:spcAft>
                <a:spcPts val="0"/>
              </a:spcAft>
              <a:buClr>
                <a:schemeClr val="dk1"/>
              </a:buClr>
              <a:buSzPts val="1100"/>
              <a:buFont typeface="Arial"/>
              <a:buNone/>
            </a:pPr>
            <a:r>
              <a:rPr b="0" lang="en-US" sz="2200"/>
              <a:t>For the vibration test we had an orbital sander, we are going</a:t>
            </a:r>
            <a:endParaRPr b="0" sz="2200"/>
          </a:p>
          <a:p>
            <a:pPr indent="0" lvl="0" marL="457200" marR="0" rtl="0" algn="l">
              <a:lnSpc>
                <a:spcPct val="100000"/>
              </a:lnSpc>
              <a:spcBef>
                <a:spcPts val="0"/>
              </a:spcBef>
              <a:spcAft>
                <a:spcPts val="0"/>
              </a:spcAft>
              <a:buClr>
                <a:schemeClr val="dk1"/>
              </a:buClr>
              <a:buSzPts val="1100"/>
              <a:buFont typeface="Arial"/>
              <a:buNone/>
            </a:pPr>
            <a:r>
              <a:rPr b="0" lang="en-US" sz="2200"/>
              <a:t>to 3D print a locking mechanism to hold the CanSat to the</a:t>
            </a:r>
            <a:endParaRPr b="0" sz="2200"/>
          </a:p>
          <a:p>
            <a:pPr indent="0" lvl="0" marL="457200" marR="0" rtl="0" algn="l">
              <a:lnSpc>
                <a:spcPct val="100000"/>
              </a:lnSpc>
              <a:spcBef>
                <a:spcPts val="0"/>
              </a:spcBef>
              <a:spcAft>
                <a:spcPts val="0"/>
              </a:spcAft>
              <a:buClr>
                <a:schemeClr val="dk1"/>
              </a:buClr>
              <a:buSzPts val="1100"/>
              <a:buFont typeface="Arial"/>
              <a:buNone/>
            </a:pPr>
            <a:r>
              <a:rPr b="0" lang="en-US" sz="2200"/>
              <a:t>sander.</a:t>
            </a:r>
            <a:endParaRPr b="0" sz="2200"/>
          </a:p>
          <a:p>
            <a:pPr indent="0" lvl="0" marL="457200" marR="0" rtl="0" algn="l">
              <a:lnSpc>
                <a:spcPct val="100000"/>
              </a:lnSpc>
              <a:spcBef>
                <a:spcPts val="0"/>
              </a:spcBef>
              <a:spcAft>
                <a:spcPts val="0"/>
              </a:spcAft>
              <a:buNone/>
            </a:pPr>
            <a:r>
              <a:t/>
            </a:r>
            <a:endParaRPr b="0" sz="2200"/>
          </a:p>
        </p:txBody>
      </p:sp>
      <p:sp>
        <p:nvSpPr>
          <p:cNvPr id="1977" name="Google Shape;1977;p18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u="none" cap="none" strike="noStrike">
                <a:solidFill>
                  <a:srgbClr val="000000"/>
                </a:solidFill>
                <a:latin typeface="Arial"/>
                <a:ea typeface="Arial"/>
                <a:cs typeface="Arial"/>
                <a:sym typeface="Arial"/>
              </a:rPr>
              <a:t>‹#›</a:t>
            </a:fld>
            <a:endParaRPr b="0" i="0" u="none" cap="none" strike="noStrike">
              <a:solidFill>
                <a:srgbClr val="000000"/>
              </a:solidFill>
              <a:latin typeface="Arial"/>
              <a:ea typeface="Arial"/>
              <a:cs typeface="Arial"/>
              <a:sym typeface="Arial"/>
            </a:endParaRPr>
          </a:p>
        </p:txBody>
      </p:sp>
      <p:sp>
        <p:nvSpPr>
          <p:cNvPr id="1978" name="Google Shape;1978;p18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979" name="Google Shape;1979;p18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182"/>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Test Procedures Descriptions</a:t>
            </a:r>
            <a:endParaRPr/>
          </a:p>
        </p:txBody>
      </p:sp>
      <p:sp>
        <p:nvSpPr>
          <p:cNvPr id="1986" name="Google Shape;1986;p182"/>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1987" name="Google Shape;1987;p182"/>
          <p:cNvGraphicFramePr/>
          <p:nvPr/>
        </p:nvGraphicFramePr>
        <p:xfrm>
          <a:off x="228600" y="1147600"/>
          <a:ext cx="3000000" cy="3000000"/>
        </p:xfrm>
        <a:graphic>
          <a:graphicData uri="http://schemas.openxmlformats.org/drawingml/2006/table">
            <a:tbl>
              <a:tblPr>
                <a:noFill/>
                <a:tableStyleId>{5248A033-B59B-4F7F-8831-354D96AE2D3F}</a:tableStyleId>
              </a:tblPr>
              <a:tblGrid>
                <a:gridCol w="2171700"/>
                <a:gridCol w="2832725"/>
                <a:gridCol w="1510675"/>
                <a:gridCol w="2171700"/>
              </a:tblGrid>
              <a:tr h="396200">
                <a:tc gridSpan="4">
                  <a:txBody>
                    <a:bodyPr/>
                    <a:lstStyle/>
                    <a:p>
                      <a:pPr indent="0" lvl="0" marL="0" rtl="0" algn="ctr">
                        <a:spcBef>
                          <a:spcPts val="0"/>
                        </a:spcBef>
                        <a:spcAft>
                          <a:spcPts val="0"/>
                        </a:spcAft>
                        <a:buNone/>
                      </a:pPr>
                      <a:r>
                        <a:rPr lang="en-US"/>
                        <a:t>DROP TEST</a:t>
                      </a:r>
                      <a:endParaRPr/>
                    </a:p>
                  </a:txBody>
                  <a:tcPr marT="91425" marB="91425" marR="91425" marL="91425">
                    <a:solidFill>
                      <a:srgbClr val="9900FF"/>
                    </a:solidFill>
                  </a:tcPr>
                </a:tc>
                <a:tc hMerge="1"/>
                <a:tc hMerge="1"/>
                <a:tc hMerge="1"/>
              </a:tr>
              <a:tr h="396200">
                <a:tc>
                  <a:txBody>
                    <a:bodyPr/>
                    <a:lstStyle/>
                    <a:p>
                      <a:pPr indent="0" lvl="0" marL="0" rtl="0" algn="ctr">
                        <a:spcBef>
                          <a:spcPts val="0"/>
                        </a:spcBef>
                        <a:spcAft>
                          <a:spcPts val="0"/>
                        </a:spcAft>
                        <a:buNone/>
                      </a:pPr>
                      <a:r>
                        <a:rPr lang="en-US"/>
                        <a:t>Test Procedure</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n-US"/>
                        <a:t>Test description</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n-US"/>
                        <a:t>Rqmts</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n-US"/>
                        <a:t>Pass </a:t>
                      </a:r>
                      <a:r>
                        <a:rPr lang="en-US"/>
                        <a:t>Fail</a:t>
                      </a:r>
                      <a:r>
                        <a:rPr lang="en-US"/>
                        <a:t> Criteria</a:t>
                      </a:r>
                      <a:endParaRPr/>
                    </a:p>
                  </a:txBody>
                  <a:tcPr marT="91425" marB="91425" marR="91425" marL="91425">
                    <a:solidFill>
                      <a:srgbClr val="9900FF"/>
                    </a:solidFill>
                  </a:tcPr>
                </a:tc>
              </a:tr>
              <a:tr h="381000">
                <a:tc>
                  <a:txBody>
                    <a:bodyPr/>
                    <a:lstStyle/>
                    <a:p>
                      <a:pPr indent="0" lvl="0" marL="0" rtl="0" algn="ctr">
                        <a:spcBef>
                          <a:spcPts val="0"/>
                        </a:spcBef>
                        <a:spcAft>
                          <a:spcPts val="0"/>
                        </a:spcAft>
                        <a:buNone/>
                      </a:pPr>
                      <a:r>
                        <a:rPr lang="en-US" sz="1200"/>
                        <a:t>1</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Power on</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US" sz="1200"/>
                        <a:t>Pass if CanSat turns on. Otherwise fail.  </a:t>
                      </a:r>
                      <a:endParaRPr sz="1200"/>
                    </a:p>
                  </a:txBody>
                  <a:tcPr marT="91425" marB="91425" marR="91425" marL="91425"/>
                </a:tc>
              </a:tr>
              <a:tr h="381000">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Verify telemetry is being received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28,36</a:t>
                      </a:r>
                      <a:endParaRPr sz="1200"/>
                    </a:p>
                  </a:txBody>
                  <a:tcPr marT="91425" marB="91425" marR="91425" marL="91425"/>
                </a:tc>
                <a:tc>
                  <a:txBody>
                    <a:bodyPr/>
                    <a:lstStyle/>
                    <a:p>
                      <a:pPr indent="0" lvl="0" marL="0" rtl="0" algn="ctr">
                        <a:spcBef>
                          <a:spcPts val="0"/>
                        </a:spcBef>
                        <a:spcAft>
                          <a:spcPts val="0"/>
                        </a:spcAft>
                        <a:buNone/>
                      </a:pPr>
                      <a:r>
                        <a:rPr lang="en-US" sz="1200"/>
                        <a:t>Pass if data is received on the GCS. Otherwise fail.</a:t>
                      </a:r>
                      <a:endParaRPr sz="1200"/>
                    </a:p>
                  </a:txBody>
                  <a:tcPr marT="91425" marB="91425" marR="91425" marL="91425"/>
                </a:tc>
              </a:tr>
              <a:tr h="381000">
                <a:tc>
                  <a:txBody>
                    <a:bodyPr/>
                    <a:lstStyle/>
                    <a:p>
                      <a:pPr indent="0" lvl="0" marL="0" rtl="0" algn="ctr">
                        <a:spcBef>
                          <a:spcPts val="0"/>
                        </a:spcBef>
                        <a:spcAft>
                          <a:spcPts val="0"/>
                        </a:spcAft>
                        <a:buNone/>
                      </a:pPr>
                      <a:r>
                        <a:rPr lang="en-US" sz="1200"/>
                        <a:t>3</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Raise CanSat by the attached cord, so that the attachment points of the cord, on the eye bolt and the parachute, are at the same height.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US" sz="1200"/>
                        <a:t>-</a:t>
                      </a:r>
                      <a:endParaRPr sz="1200"/>
                    </a:p>
                  </a:txBody>
                  <a:tcPr marT="91425" marB="91425" marR="91425" marL="91425"/>
                </a:tc>
              </a:tr>
              <a:tr h="381000">
                <a:tc>
                  <a:txBody>
                    <a:bodyPr/>
                    <a:lstStyle/>
                    <a:p>
                      <a:pPr indent="0" lvl="0" marL="0" rtl="0" algn="ctr">
                        <a:spcBef>
                          <a:spcPts val="0"/>
                        </a:spcBef>
                        <a:spcAft>
                          <a:spcPts val="0"/>
                        </a:spcAft>
                        <a:buNone/>
                      </a:pPr>
                      <a:r>
                        <a:rPr lang="en-US" sz="1200"/>
                        <a:t>4</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Release the CanSat.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US" sz="1200"/>
                        <a:t>-</a:t>
                      </a:r>
                      <a:endParaRPr sz="1200"/>
                    </a:p>
                  </a:txBody>
                  <a:tcPr marT="91425" marB="91425" marR="91425" marL="91425"/>
                </a:tc>
              </a:tr>
              <a:tr h="381000">
                <a:tc>
                  <a:txBody>
                    <a:bodyPr/>
                    <a:lstStyle/>
                    <a:p>
                      <a:pPr indent="0" lvl="0" marL="0" rtl="0" algn="ctr">
                        <a:spcBef>
                          <a:spcPts val="0"/>
                        </a:spcBef>
                        <a:spcAft>
                          <a:spcPts val="0"/>
                        </a:spcAft>
                        <a:buNone/>
                      </a:pPr>
                      <a:r>
                        <a:rPr lang="en-US" sz="1200"/>
                        <a:t>5</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Verify the CanSat did not lose power.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56,57</a:t>
                      </a:r>
                      <a:endParaRPr sz="1200"/>
                    </a:p>
                  </a:txBody>
                  <a:tcPr marT="91425" marB="91425" marR="91425" marL="91425"/>
                </a:tc>
                <a:tc>
                  <a:txBody>
                    <a:bodyPr/>
                    <a:lstStyle/>
                    <a:p>
                      <a:pPr indent="0" lvl="0" marL="0" rtl="0" algn="ctr">
                        <a:spcBef>
                          <a:spcPts val="0"/>
                        </a:spcBef>
                        <a:spcAft>
                          <a:spcPts val="0"/>
                        </a:spcAft>
                        <a:buNone/>
                      </a:pPr>
                      <a:r>
                        <a:rPr lang="en-US" sz="1200"/>
                        <a:t> Pass if power is still on. Otherwise fail. </a:t>
                      </a:r>
                      <a:endParaRPr sz="1200"/>
                    </a:p>
                  </a:txBody>
                  <a:tcPr marT="91425" marB="91425" marR="91425" marL="91425"/>
                </a:tc>
              </a:tr>
              <a:tr h="381000">
                <a:tc>
                  <a:txBody>
                    <a:bodyPr/>
                    <a:lstStyle/>
                    <a:p>
                      <a:pPr indent="0" lvl="0" marL="0" rtl="0" algn="ctr">
                        <a:spcBef>
                          <a:spcPts val="0"/>
                        </a:spcBef>
                        <a:spcAft>
                          <a:spcPts val="0"/>
                        </a:spcAft>
                        <a:buNone/>
                      </a:pPr>
                      <a:r>
                        <a:rPr lang="en-US" sz="1200"/>
                        <a:t>6</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Inspect for any damage, or detached parts</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11,12,14</a:t>
                      </a:r>
                      <a:endParaRPr sz="1200"/>
                    </a:p>
                  </a:txBody>
                  <a:tcPr marT="91425" marB="91425" marR="91425" marL="91425"/>
                </a:tc>
                <a:tc>
                  <a:txBody>
                    <a:bodyPr/>
                    <a:lstStyle/>
                    <a:p>
                      <a:pPr indent="0" lvl="0" marL="0" rtl="0" algn="ctr">
                        <a:spcBef>
                          <a:spcPts val="0"/>
                        </a:spcBef>
                        <a:spcAft>
                          <a:spcPts val="0"/>
                        </a:spcAft>
                        <a:buNone/>
                      </a:pPr>
                      <a:r>
                        <a:rPr lang="en-US" sz="1200"/>
                        <a:t>Pass if parts are still intact. Otherwise fail. </a:t>
                      </a:r>
                      <a:endParaRPr sz="1200"/>
                    </a:p>
                  </a:txBody>
                  <a:tcPr marT="91425" marB="91425" marR="91425" marL="91425"/>
                </a:tc>
              </a:tr>
              <a:tr h="381000">
                <a:tc>
                  <a:txBody>
                    <a:bodyPr/>
                    <a:lstStyle/>
                    <a:p>
                      <a:pPr indent="0" lvl="0" marL="0" rtl="0" algn="ctr">
                        <a:spcBef>
                          <a:spcPts val="0"/>
                        </a:spcBef>
                        <a:spcAft>
                          <a:spcPts val="0"/>
                        </a:spcAft>
                        <a:buNone/>
                      </a:pPr>
                      <a:r>
                        <a:rPr lang="en-US" sz="1200"/>
                        <a:t>7</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Verify telemetry is still being received. </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48,46</a:t>
                      </a:r>
                      <a:endParaRPr sz="1200"/>
                    </a:p>
                  </a:txBody>
                  <a:tcPr marT="91425" marB="91425" marR="91425" marL="91425"/>
                </a:tc>
                <a:tc>
                  <a:txBody>
                    <a:bodyPr/>
                    <a:lstStyle/>
                    <a:p>
                      <a:pPr indent="0" lvl="0" marL="0" rtl="0" algn="ctr">
                        <a:spcBef>
                          <a:spcPts val="0"/>
                        </a:spcBef>
                        <a:spcAft>
                          <a:spcPts val="0"/>
                        </a:spcAft>
                        <a:buNone/>
                      </a:pPr>
                      <a:r>
                        <a:rPr lang="en-US" sz="1200"/>
                        <a:t>Pass if data is still being received by GCS. Otherwise fail.</a:t>
                      </a:r>
                      <a:endParaRPr sz="1200"/>
                    </a:p>
                  </a:txBody>
                  <a:tcPr marT="91425" marB="91425" marR="91425" marL="91425"/>
                </a:tc>
              </a:tr>
            </a:tbl>
          </a:graphicData>
        </a:graphic>
      </p:graphicFrame>
      <p:sp>
        <p:nvSpPr>
          <p:cNvPr id="1988" name="Google Shape;1988;p18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989" name="Google Shape;1989;p18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55" name="Google Shape;255;p3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56" name="Google Shape;256;p3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57" name="Google Shape;257;p3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58" name="Google Shape;258;p30"/>
          <p:cNvGraphicFramePr/>
          <p:nvPr/>
        </p:nvGraphicFramePr>
        <p:xfrm>
          <a:off x="228600" y="1045513"/>
          <a:ext cx="3000000" cy="3000000"/>
        </p:xfrm>
        <a:graphic>
          <a:graphicData uri="http://schemas.openxmlformats.org/drawingml/2006/table">
            <a:tbl>
              <a:tblPr>
                <a:noFill/>
                <a:tableStyleId>{5248A033-B59B-4F7F-8831-354D96AE2D3F}</a:tableStyleId>
              </a:tblPr>
              <a:tblGrid>
                <a:gridCol w="624175"/>
                <a:gridCol w="8062625"/>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r>
              <a:tr h="403500">
                <a:tc>
                  <a:txBody>
                    <a:bodyPr/>
                    <a:lstStyle/>
                    <a:p>
                      <a:pPr indent="0" lvl="0" marL="0" rtl="0" algn="ctr">
                        <a:spcBef>
                          <a:spcPts val="0"/>
                        </a:spcBef>
                        <a:spcAft>
                          <a:spcPts val="0"/>
                        </a:spcAft>
                        <a:buNone/>
                      </a:pPr>
                      <a:r>
                        <a:rPr lang="en-US"/>
                        <a:t>51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flight software shall support simulated flight mode where the ground station sends air pressure values at a one second interval using a provided flight profile csv file.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52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In simulation mode, the flight software shall use the radio uplink pressure values in place of the pressure sensor for determining the container altitude.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53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flight software shall only enter simulation mode after it receives the SIMULATION ENABLE and SIMULATION ACTIVATE commands.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54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ground station shall command the Cansat to start transmitting telemetry prior to launch.</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20375">
                <a:tc>
                  <a:txBody>
                    <a:bodyPr/>
                    <a:lstStyle/>
                    <a:p>
                      <a:pPr indent="0" lvl="0" marL="0" rtl="0" algn="ctr">
                        <a:spcBef>
                          <a:spcPts val="0"/>
                        </a:spcBef>
                        <a:spcAft>
                          <a:spcPts val="0"/>
                        </a:spcAft>
                        <a:buNone/>
                      </a:pPr>
                      <a:r>
                        <a:rPr lang="en-US"/>
                        <a:t>55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ground station shall generate csv files of all sensor data as specified in the Telemetry Requirements section.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83550">
                <a:tc>
                  <a:txBody>
                    <a:bodyPr/>
                    <a:lstStyle/>
                    <a:p>
                      <a:pPr indent="0" lvl="0" marL="0" rtl="0" algn="ctr">
                        <a:spcBef>
                          <a:spcPts val="0"/>
                        </a:spcBef>
                        <a:spcAft>
                          <a:spcPts val="0"/>
                        </a:spcAft>
                        <a:buNone/>
                      </a:pPr>
                      <a:r>
                        <a:rPr lang="en-US"/>
                        <a:t>56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Telemetry shall include mission time with one second or better resolution. Mission time shall be maintained in the event of a processor reset during the launch and mission.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83550">
                <a:tc>
                  <a:txBody>
                    <a:bodyPr/>
                    <a:lstStyle/>
                    <a:p>
                      <a:pPr indent="0" lvl="0" marL="0" rtl="0" algn="ctr">
                        <a:spcBef>
                          <a:spcPts val="0"/>
                        </a:spcBef>
                        <a:spcAft>
                          <a:spcPts val="0"/>
                        </a:spcAft>
                        <a:buNone/>
                      </a:pPr>
                      <a:r>
                        <a:rPr lang="en-US"/>
                        <a:t>57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Configuration states such as if commanded to transmit telemetry shall be maintained in the event of a processor reset during launch and mission.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83"/>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Test Procedures Descriptions</a:t>
            </a:r>
            <a:endParaRPr/>
          </a:p>
        </p:txBody>
      </p:sp>
      <p:sp>
        <p:nvSpPr>
          <p:cNvPr id="1996" name="Google Shape;1996;p183"/>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1997" name="Google Shape;1997;p183"/>
          <p:cNvGraphicFramePr/>
          <p:nvPr/>
        </p:nvGraphicFramePr>
        <p:xfrm>
          <a:off x="228600" y="1147600"/>
          <a:ext cx="3000000" cy="3000000"/>
        </p:xfrm>
        <a:graphic>
          <a:graphicData uri="http://schemas.openxmlformats.org/drawingml/2006/table">
            <a:tbl>
              <a:tblPr>
                <a:noFill/>
                <a:tableStyleId>{5248A033-B59B-4F7F-8831-354D96AE2D3F}</a:tableStyleId>
              </a:tblPr>
              <a:tblGrid>
                <a:gridCol w="2171700"/>
                <a:gridCol w="3328475"/>
                <a:gridCol w="1014925"/>
                <a:gridCol w="2171700"/>
              </a:tblGrid>
              <a:tr h="396200">
                <a:tc gridSpan="4">
                  <a:txBody>
                    <a:bodyPr/>
                    <a:lstStyle/>
                    <a:p>
                      <a:pPr indent="0" lvl="0" marL="0" rtl="0" algn="ctr">
                        <a:spcBef>
                          <a:spcPts val="0"/>
                        </a:spcBef>
                        <a:spcAft>
                          <a:spcPts val="0"/>
                        </a:spcAft>
                        <a:buNone/>
                      </a:pPr>
                      <a:r>
                        <a:rPr lang="en-US"/>
                        <a:t>THERMAL TEST</a:t>
                      </a:r>
                      <a:endParaRPr/>
                    </a:p>
                  </a:txBody>
                  <a:tcPr marT="91425" marB="91425" marR="91425" marL="91425">
                    <a:solidFill>
                      <a:srgbClr val="9900FF"/>
                    </a:solidFill>
                  </a:tcPr>
                </a:tc>
                <a:tc hMerge="1"/>
                <a:tc hMerge="1"/>
                <a:tc hMerge="1"/>
              </a:tr>
              <a:tr h="396200">
                <a:tc>
                  <a:txBody>
                    <a:bodyPr/>
                    <a:lstStyle/>
                    <a:p>
                      <a:pPr indent="0" lvl="0" marL="0" rtl="0" algn="ctr">
                        <a:spcBef>
                          <a:spcPts val="0"/>
                        </a:spcBef>
                        <a:spcAft>
                          <a:spcPts val="0"/>
                        </a:spcAft>
                        <a:buNone/>
                      </a:pPr>
                      <a:r>
                        <a:rPr lang="en-US"/>
                        <a:t>Test Procedure</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n-US"/>
                        <a:t>Test description</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n-US"/>
                        <a:t>Rqmts</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n-US"/>
                        <a:t>Pass Fail Criteria</a:t>
                      </a:r>
                      <a:endParaRPr/>
                    </a:p>
                  </a:txBody>
                  <a:tcPr marT="91425" marB="91425" marR="91425" marL="91425">
                    <a:solidFill>
                      <a:srgbClr val="9900FF"/>
                    </a:solidFill>
                  </a:tcPr>
                </a:tc>
              </a:tr>
              <a:tr h="381000">
                <a:tc>
                  <a:txBody>
                    <a:bodyPr/>
                    <a:lstStyle/>
                    <a:p>
                      <a:pPr indent="0" lvl="0" marL="0" rtl="0" algn="ctr">
                        <a:spcBef>
                          <a:spcPts val="0"/>
                        </a:spcBef>
                        <a:spcAft>
                          <a:spcPts val="0"/>
                        </a:spcAft>
                        <a:buNone/>
                      </a:pPr>
                      <a:r>
                        <a:rPr lang="en-US" sz="1200"/>
                        <a:t>1</a:t>
                      </a:r>
                      <a:endParaRPr sz="1200"/>
                    </a:p>
                  </a:txBody>
                  <a:tcPr marT="91425" marB="91425" marR="91425" marL="91425"/>
                </a:tc>
                <a:tc>
                  <a:txBody>
                    <a:bodyPr/>
                    <a:lstStyle/>
                    <a:p>
                      <a:pPr indent="0" lvl="0" marL="0" rtl="0" algn="ctr">
                        <a:spcBef>
                          <a:spcPts val="0"/>
                        </a:spcBef>
                        <a:spcAft>
                          <a:spcPts val="0"/>
                        </a:spcAft>
                        <a:buNone/>
                      </a:pPr>
                      <a:r>
                        <a:rPr lang="en-US" sz="1200"/>
                        <a:t>Build a foam box and heated up with a </a:t>
                      </a:r>
                      <a:r>
                        <a:rPr lang="en-US" sz="1200"/>
                        <a:t>heat gun</a:t>
                      </a:r>
                      <a:r>
                        <a:rPr lang="en-US" sz="1200"/>
                        <a:t> with temperature control and heat the box to 60 degrees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r>
              <a:tr h="381000">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t>Put powered on CanSat in the box and wait for two hours</a:t>
                      </a:r>
                      <a:endParaRPr sz="1200"/>
                    </a:p>
                  </a:txBody>
                  <a:tcPr marT="91425" marB="91425" marR="91425" marL="91425"/>
                </a:tc>
                <a:tc>
                  <a:txBody>
                    <a:bodyPr/>
                    <a:lstStyle/>
                    <a:p>
                      <a:pPr indent="0" lvl="0" marL="0" rtl="0" algn="ctr">
                        <a:spcBef>
                          <a:spcPts val="0"/>
                        </a:spcBef>
                        <a:spcAft>
                          <a:spcPts val="0"/>
                        </a:spcAft>
                        <a:buNone/>
                      </a:pPr>
                      <a:r>
                        <a:rPr lang="en-US" sz="1200"/>
                        <a:t>47</a:t>
                      </a:r>
                      <a:endParaRPr sz="1200"/>
                    </a:p>
                  </a:txBody>
                  <a:tcPr marT="91425" marB="91425" marR="91425" marL="91425"/>
                </a:tc>
                <a:tc>
                  <a:txBody>
                    <a:bodyPr/>
                    <a:lstStyle/>
                    <a:p>
                      <a:pPr indent="0" lvl="0" marL="0" rtl="0" algn="ctr">
                        <a:spcBef>
                          <a:spcPts val="0"/>
                        </a:spcBef>
                        <a:spcAft>
                          <a:spcPts val="0"/>
                        </a:spcAft>
                        <a:buNone/>
                      </a:pPr>
                      <a:r>
                        <a:rPr lang="en-US" sz="1200"/>
                        <a:t>Pass if Cansat powers on and sending data to GCS. Otherwise fail. </a:t>
                      </a:r>
                      <a:endParaRPr sz="1200"/>
                    </a:p>
                  </a:txBody>
                  <a:tcPr marT="91425" marB="91425" marR="91425" marL="91425"/>
                </a:tc>
              </a:tr>
              <a:tr h="381000">
                <a:tc>
                  <a:txBody>
                    <a:bodyPr/>
                    <a:lstStyle/>
                    <a:p>
                      <a:pPr indent="0" lvl="0" marL="0" rtl="0" algn="ctr">
                        <a:spcBef>
                          <a:spcPts val="0"/>
                        </a:spcBef>
                        <a:spcAft>
                          <a:spcPts val="0"/>
                        </a:spcAft>
                        <a:buNone/>
                      </a:pPr>
                      <a:r>
                        <a:rPr lang="en-US" sz="1200"/>
                        <a:t>3</a:t>
                      </a:r>
                      <a:endParaRPr sz="1200"/>
                    </a:p>
                  </a:txBody>
                  <a:tcPr marT="91425" marB="91425" marR="91425" marL="91425"/>
                </a:tc>
                <a:tc>
                  <a:txBody>
                    <a:bodyPr/>
                    <a:lstStyle/>
                    <a:p>
                      <a:pPr indent="0" lvl="0" marL="0" rtl="0" algn="ctr">
                        <a:spcBef>
                          <a:spcPts val="0"/>
                        </a:spcBef>
                        <a:spcAft>
                          <a:spcPts val="0"/>
                        </a:spcAft>
                        <a:buNone/>
                      </a:pPr>
                      <a:r>
                        <a:rPr lang="en-US" sz="1200"/>
                        <a:t>Inspect mechanical and structural to ensure everything is intact </a:t>
                      </a:r>
                      <a:endParaRPr sz="1200"/>
                    </a:p>
                  </a:txBody>
                  <a:tcPr marT="91425" marB="91425" marR="91425" marL="91425"/>
                </a:tc>
                <a:tc>
                  <a:txBody>
                    <a:bodyPr/>
                    <a:lstStyle/>
                    <a:p>
                      <a:pPr indent="0" lvl="0" marL="0" rtl="0" algn="ctr">
                        <a:spcBef>
                          <a:spcPts val="0"/>
                        </a:spcBef>
                        <a:spcAft>
                          <a:spcPts val="0"/>
                        </a:spcAft>
                        <a:buNone/>
                      </a:pPr>
                      <a:r>
                        <a:rPr lang="en-US" sz="1200"/>
                        <a:t>14</a:t>
                      </a:r>
                      <a:endParaRPr sz="1200"/>
                    </a:p>
                  </a:txBody>
                  <a:tcPr marT="91425" marB="91425" marR="91425" marL="91425"/>
                </a:tc>
                <a:tc>
                  <a:txBody>
                    <a:bodyPr/>
                    <a:lstStyle/>
                    <a:p>
                      <a:pPr indent="0" lvl="0" marL="0" rtl="0" algn="ctr">
                        <a:spcBef>
                          <a:spcPts val="0"/>
                        </a:spcBef>
                        <a:spcAft>
                          <a:spcPts val="0"/>
                        </a:spcAft>
                        <a:buNone/>
                      </a:pPr>
                      <a:r>
                        <a:rPr lang="en-US" sz="1200"/>
                        <a:t>Pass if everything is intact. Otherwise fail. </a:t>
                      </a:r>
                      <a:endParaRPr sz="1200"/>
                    </a:p>
                  </a:txBody>
                  <a:tcPr marT="91425" marB="91425" marR="91425" marL="91425"/>
                </a:tc>
              </a:tr>
              <a:tr h="381000">
                <a:tc>
                  <a:txBody>
                    <a:bodyPr/>
                    <a:lstStyle/>
                    <a:p>
                      <a:pPr indent="0" lvl="0" marL="0" rtl="0" algn="ctr">
                        <a:spcBef>
                          <a:spcPts val="0"/>
                        </a:spcBef>
                        <a:spcAft>
                          <a:spcPts val="0"/>
                        </a:spcAft>
                        <a:buNone/>
                      </a:pPr>
                      <a:r>
                        <a:rPr lang="en-US" sz="1200"/>
                        <a:t>4</a:t>
                      </a:r>
                      <a:endParaRPr sz="1200"/>
                    </a:p>
                  </a:txBody>
                  <a:tcPr marT="91425" marB="91425" marR="91425" marL="91425"/>
                </a:tc>
                <a:tc>
                  <a:txBody>
                    <a:bodyPr/>
                    <a:lstStyle/>
                    <a:p>
                      <a:pPr indent="0" lvl="0" marL="0" rtl="0" algn="ctr">
                        <a:spcBef>
                          <a:spcPts val="0"/>
                        </a:spcBef>
                        <a:spcAft>
                          <a:spcPts val="0"/>
                        </a:spcAft>
                        <a:buNone/>
                      </a:pPr>
                      <a:r>
                        <a:rPr lang="en-US" sz="1200"/>
                        <a:t>Verify that CanSat is still sending data to GCS</a:t>
                      </a:r>
                      <a:endParaRPr sz="1200"/>
                    </a:p>
                  </a:txBody>
                  <a:tcPr marT="91425" marB="91425" marR="91425" marL="91425"/>
                </a:tc>
                <a:tc>
                  <a:txBody>
                    <a:bodyPr/>
                    <a:lstStyle/>
                    <a:p>
                      <a:pPr indent="0" lvl="0" marL="0" rtl="0" algn="ctr">
                        <a:spcBef>
                          <a:spcPts val="0"/>
                        </a:spcBef>
                        <a:spcAft>
                          <a:spcPts val="0"/>
                        </a:spcAft>
                        <a:buNone/>
                      </a:pPr>
                      <a:r>
                        <a:rPr lang="en-US" sz="1200"/>
                        <a:t>48</a:t>
                      </a:r>
                      <a:endParaRPr sz="1200"/>
                    </a:p>
                  </a:txBody>
                  <a:tcPr marT="91425" marB="91425" marR="91425" marL="91425"/>
                </a:tc>
                <a:tc>
                  <a:txBody>
                    <a:bodyPr/>
                    <a:lstStyle/>
                    <a:p>
                      <a:pPr indent="0" lvl="0" marL="0" rtl="0" algn="ctr">
                        <a:spcBef>
                          <a:spcPts val="0"/>
                        </a:spcBef>
                        <a:spcAft>
                          <a:spcPts val="0"/>
                        </a:spcAft>
                        <a:buNone/>
                      </a:pPr>
                      <a:r>
                        <a:rPr lang="en-US" sz="1200"/>
                        <a:t>Pass if CanSat is sending data to GCS. Otherwise fail.</a:t>
                      </a:r>
                      <a:endParaRPr sz="1200"/>
                    </a:p>
                  </a:txBody>
                  <a:tcPr marT="91425" marB="91425" marR="91425" marL="91425"/>
                </a:tc>
              </a:tr>
            </a:tbl>
          </a:graphicData>
        </a:graphic>
      </p:graphicFrame>
      <p:sp>
        <p:nvSpPr>
          <p:cNvPr id="1998" name="Google Shape;1998;p18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999" name="Google Shape;1999;p18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84"/>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Test Procedures Descriptions</a:t>
            </a:r>
            <a:endParaRPr/>
          </a:p>
        </p:txBody>
      </p:sp>
      <p:sp>
        <p:nvSpPr>
          <p:cNvPr id="2006" name="Google Shape;2006;p184"/>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007" name="Google Shape;2007;p184"/>
          <p:cNvGraphicFramePr/>
          <p:nvPr/>
        </p:nvGraphicFramePr>
        <p:xfrm>
          <a:off x="228600" y="1147600"/>
          <a:ext cx="3000000" cy="3000000"/>
        </p:xfrm>
        <a:graphic>
          <a:graphicData uri="http://schemas.openxmlformats.org/drawingml/2006/table">
            <a:tbl>
              <a:tblPr>
                <a:noFill/>
                <a:tableStyleId>{5248A033-B59B-4F7F-8831-354D96AE2D3F}</a:tableStyleId>
              </a:tblPr>
              <a:tblGrid>
                <a:gridCol w="2171700"/>
                <a:gridCol w="2915350"/>
                <a:gridCol w="1428050"/>
                <a:gridCol w="2171700"/>
              </a:tblGrid>
              <a:tr h="396200">
                <a:tc gridSpan="4">
                  <a:txBody>
                    <a:bodyPr/>
                    <a:lstStyle/>
                    <a:p>
                      <a:pPr indent="0" lvl="0" marL="0" rtl="0" algn="ctr">
                        <a:spcBef>
                          <a:spcPts val="0"/>
                        </a:spcBef>
                        <a:spcAft>
                          <a:spcPts val="0"/>
                        </a:spcAft>
                        <a:buNone/>
                      </a:pPr>
                      <a:r>
                        <a:rPr lang="en-US" sz="1200"/>
                        <a:t>VIBRATION CHECK</a:t>
                      </a:r>
                      <a:endParaRPr sz="1200"/>
                    </a:p>
                  </a:txBody>
                  <a:tcPr marT="91425" marB="91425" marR="91425" marL="91425">
                    <a:solidFill>
                      <a:srgbClr val="9900FF"/>
                    </a:solidFill>
                  </a:tcPr>
                </a:tc>
                <a:tc hMerge="1"/>
                <a:tc hMerge="1"/>
                <a:tc hMerge="1"/>
              </a:tr>
              <a:tr h="396200">
                <a:tc>
                  <a:txBody>
                    <a:bodyPr/>
                    <a:lstStyle/>
                    <a:p>
                      <a:pPr indent="0" lvl="0" marL="0" rtl="0" algn="ctr">
                        <a:spcBef>
                          <a:spcPts val="0"/>
                        </a:spcBef>
                        <a:spcAft>
                          <a:spcPts val="0"/>
                        </a:spcAft>
                        <a:buNone/>
                      </a:pPr>
                      <a:r>
                        <a:rPr lang="en-US" sz="1200"/>
                        <a:t>Test Procedure</a:t>
                      </a:r>
                      <a:endParaRPr sz="1200"/>
                    </a:p>
                  </a:txBody>
                  <a:tcPr marT="91425" marB="91425" marR="91425" marL="91425">
                    <a:solidFill>
                      <a:srgbClr val="9900FF"/>
                    </a:solidFill>
                  </a:tcPr>
                </a:tc>
                <a:tc>
                  <a:txBody>
                    <a:bodyPr/>
                    <a:lstStyle/>
                    <a:p>
                      <a:pPr indent="0" lvl="0" marL="0" rtl="0" algn="ctr">
                        <a:spcBef>
                          <a:spcPts val="0"/>
                        </a:spcBef>
                        <a:spcAft>
                          <a:spcPts val="0"/>
                        </a:spcAft>
                        <a:buNone/>
                      </a:pPr>
                      <a:r>
                        <a:rPr lang="en-US" sz="1200"/>
                        <a:t>Test description</a:t>
                      </a:r>
                      <a:endParaRPr sz="1200"/>
                    </a:p>
                  </a:txBody>
                  <a:tcPr marT="91425" marB="91425" marR="91425" marL="91425">
                    <a:solidFill>
                      <a:srgbClr val="9900FF"/>
                    </a:solidFill>
                  </a:tcPr>
                </a:tc>
                <a:tc>
                  <a:txBody>
                    <a:bodyPr/>
                    <a:lstStyle/>
                    <a:p>
                      <a:pPr indent="0" lvl="0" marL="0" rtl="0" algn="ctr">
                        <a:spcBef>
                          <a:spcPts val="0"/>
                        </a:spcBef>
                        <a:spcAft>
                          <a:spcPts val="0"/>
                        </a:spcAft>
                        <a:buNone/>
                      </a:pPr>
                      <a:r>
                        <a:rPr lang="en-US" sz="1200"/>
                        <a:t>Rqmts</a:t>
                      </a:r>
                      <a:endParaRPr sz="1200"/>
                    </a:p>
                  </a:txBody>
                  <a:tcPr marT="91425" marB="91425" marR="91425" marL="91425">
                    <a:solidFill>
                      <a:srgbClr val="9900FF"/>
                    </a:solidFill>
                  </a:tcPr>
                </a:tc>
                <a:tc>
                  <a:txBody>
                    <a:bodyPr/>
                    <a:lstStyle/>
                    <a:p>
                      <a:pPr indent="0" lvl="0" marL="0" rtl="0" algn="ctr">
                        <a:spcBef>
                          <a:spcPts val="0"/>
                        </a:spcBef>
                        <a:spcAft>
                          <a:spcPts val="0"/>
                        </a:spcAft>
                        <a:buNone/>
                      </a:pPr>
                      <a:r>
                        <a:rPr lang="en-US" sz="1200"/>
                        <a:t>Pass Fail Criteria</a:t>
                      </a:r>
                      <a:endParaRPr sz="1200"/>
                    </a:p>
                  </a:txBody>
                  <a:tcPr marT="91425" marB="91425" marR="91425" marL="91425">
                    <a:solidFill>
                      <a:srgbClr val="9900FF"/>
                    </a:solidFill>
                  </a:tcPr>
                </a:tc>
              </a:tr>
              <a:tr h="381000">
                <a:tc>
                  <a:txBody>
                    <a:bodyPr/>
                    <a:lstStyle/>
                    <a:p>
                      <a:pPr indent="0" lvl="0" marL="0" rtl="0" algn="ctr">
                        <a:spcBef>
                          <a:spcPts val="0"/>
                        </a:spcBef>
                        <a:spcAft>
                          <a:spcPts val="0"/>
                        </a:spcAft>
                        <a:buNone/>
                      </a:pPr>
                      <a:r>
                        <a:rPr lang="en-US" sz="1200"/>
                        <a:t>1</a:t>
                      </a:r>
                      <a:endParaRPr sz="1200"/>
                    </a:p>
                  </a:txBody>
                  <a:tcPr marT="91425" marB="91425" marR="91425" marL="91425"/>
                </a:tc>
                <a:tc>
                  <a:txBody>
                    <a:bodyPr/>
                    <a:lstStyle/>
                    <a:p>
                      <a:pPr indent="0" lvl="0" marL="0" rtl="0" algn="ctr">
                        <a:spcBef>
                          <a:spcPts val="0"/>
                        </a:spcBef>
                        <a:spcAft>
                          <a:spcPts val="0"/>
                        </a:spcAft>
                        <a:buNone/>
                      </a:pPr>
                      <a:r>
                        <a:rPr lang="en-US" sz="1200"/>
                        <a:t>Power on Cansat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US" sz="1200"/>
                        <a:t>Pass if CanSat turns on. Otherwise fail.</a:t>
                      </a:r>
                      <a:endParaRPr sz="1200"/>
                    </a:p>
                  </a:txBody>
                  <a:tcPr marT="91425" marB="91425" marR="91425" marL="91425"/>
                </a:tc>
              </a:tr>
              <a:tr h="381000">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t>Verify accelerometer data is being collected </a:t>
                      </a:r>
                      <a:endParaRPr sz="1200"/>
                    </a:p>
                  </a:txBody>
                  <a:tcPr marT="91425" marB="91425" marR="91425" marL="91425"/>
                </a:tc>
                <a:tc>
                  <a:txBody>
                    <a:bodyPr/>
                    <a:lstStyle/>
                    <a:p>
                      <a:pPr indent="0" lvl="0" marL="0" rtl="0" algn="ctr">
                        <a:spcBef>
                          <a:spcPts val="0"/>
                        </a:spcBef>
                        <a:spcAft>
                          <a:spcPts val="0"/>
                        </a:spcAft>
                        <a:buNone/>
                      </a:pPr>
                      <a:r>
                        <a:rPr lang="en-US" sz="1200"/>
                        <a:t>46</a:t>
                      </a:r>
                      <a:endParaRPr sz="1200"/>
                    </a:p>
                  </a:txBody>
                  <a:tcPr marT="91425" marB="91425" marR="91425" marL="91425"/>
                </a:tc>
                <a:tc>
                  <a:txBody>
                    <a:bodyPr/>
                    <a:lstStyle/>
                    <a:p>
                      <a:pPr indent="0" lvl="0" marL="0" rtl="0" algn="ctr">
                        <a:spcBef>
                          <a:spcPts val="0"/>
                        </a:spcBef>
                        <a:spcAft>
                          <a:spcPts val="0"/>
                        </a:spcAft>
                        <a:buNone/>
                      </a:pPr>
                      <a:r>
                        <a:rPr lang="en-US" sz="1200"/>
                        <a:t>Pass if accelerometer data is received on the GCS. Otherwise fail. </a:t>
                      </a:r>
                      <a:endParaRPr sz="1200"/>
                    </a:p>
                  </a:txBody>
                  <a:tcPr marT="91425" marB="91425" marR="91425" marL="91425"/>
                </a:tc>
              </a:tr>
              <a:tr h="381000">
                <a:tc>
                  <a:txBody>
                    <a:bodyPr/>
                    <a:lstStyle/>
                    <a:p>
                      <a:pPr indent="0" lvl="0" marL="0" rtl="0" algn="ctr">
                        <a:spcBef>
                          <a:spcPts val="0"/>
                        </a:spcBef>
                        <a:spcAft>
                          <a:spcPts val="0"/>
                        </a:spcAft>
                        <a:buNone/>
                      </a:pPr>
                      <a:r>
                        <a:rPr lang="en-US" sz="1200"/>
                        <a:t>3</a:t>
                      </a:r>
                      <a:endParaRPr sz="1200"/>
                    </a:p>
                  </a:txBody>
                  <a:tcPr marT="91425" marB="91425" marR="91425" marL="91425"/>
                </a:tc>
                <a:tc>
                  <a:txBody>
                    <a:bodyPr/>
                    <a:lstStyle/>
                    <a:p>
                      <a:pPr indent="0" lvl="0" marL="0" rtl="0" algn="ctr">
                        <a:spcBef>
                          <a:spcPts val="0"/>
                        </a:spcBef>
                        <a:spcAft>
                          <a:spcPts val="0"/>
                        </a:spcAft>
                        <a:buNone/>
                      </a:pPr>
                      <a:r>
                        <a:rPr lang="en-US" sz="1200"/>
                        <a:t>Power up the sander</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r>
              <a:tr h="381000">
                <a:tc>
                  <a:txBody>
                    <a:bodyPr/>
                    <a:lstStyle/>
                    <a:p>
                      <a:pPr indent="0" lvl="0" marL="0" rtl="0" algn="ctr">
                        <a:spcBef>
                          <a:spcPts val="0"/>
                        </a:spcBef>
                        <a:spcAft>
                          <a:spcPts val="0"/>
                        </a:spcAft>
                        <a:buNone/>
                      </a:pPr>
                      <a:r>
                        <a:rPr lang="en-US" sz="1200"/>
                        <a:t>4</a:t>
                      </a:r>
                      <a:endParaRPr sz="1200"/>
                    </a:p>
                  </a:txBody>
                  <a:tcPr marT="91425" marB="91425" marR="91425" marL="91425"/>
                </a:tc>
                <a:tc>
                  <a:txBody>
                    <a:bodyPr/>
                    <a:lstStyle/>
                    <a:p>
                      <a:pPr indent="0" lvl="0" marL="0" rtl="0" algn="ctr">
                        <a:spcBef>
                          <a:spcPts val="0"/>
                        </a:spcBef>
                        <a:spcAft>
                          <a:spcPts val="0"/>
                        </a:spcAft>
                        <a:buNone/>
                      </a:pPr>
                      <a:r>
                        <a:rPr lang="en-US" sz="1200"/>
                        <a:t>Once the sander is up to full speed, wait 5 seconds</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r>
              <a:tr h="381000">
                <a:tc>
                  <a:txBody>
                    <a:bodyPr/>
                    <a:lstStyle/>
                    <a:p>
                      <a:pPr indent="0" lvl="0" marL="0" rtl="0" algn="ctr">
                        <a:spcBef>
                          <a:spcPts val="0"/>
                        </a:spcBef>
                        <a:spcAft>
                          <a:spcPts val="0"/>
                        </a:spcAft>
                        <a:buNone/>
                      </a:pPr>
                      <a:r>
                        <a:rPr lang="en-US" sz="1200"/>
                        <a:t>5</a:t>
                      </a:r>
                      <a:endParaRPr sz="1200"/>
                    </a:p>
                  </a:txBody>
                  <a:tcPr marT="91425" marB="91425" marR="91425" marL="91425"/>
                </a:tc>
                <a:tc>
                  <a:txBody>
                    <a:bodyPr/>
                    <a:lstStyle/>
                    <a:p>
                      <a:pPr indent="0" lvl="0" marL="0" rtl="0" algn="ctr">
                        <a:spcBef>
                          <a:spcPts val="0"/>
                        </a:spcBef>
                        <a:spcAft>
                          <a:spcPts val="0"/>
                        </a:spcAft>
                        <a:buNone/>
                      </a:pPr>
                      <a:r>
                        <a:rPr lang="en-US" sz="1200"/>
                        <a:t>Power down the sander to full stop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r>
              <a:tr h="381000">
                <a:tc>
                  <a:txBody>
                    <a:bodyPr/>
                    <a:lstStyle/>
                    <a:p>
                      <a:pPr indent="0" lvl="0" marL="0" rtl="0" algn="ctr">
                        <a:spcBef>
                          <a:spcPts val="0"/>
                        </a:spcBef>
                        <a:spcAft>
                          <a:spcPts val="0"/>
                        </a:spcAft>
                        <a:buNone/>
                      </a:pPr>
                      <a:r>
                        <a:rPr lang="en-US" sz="1200"/>
                        <a:t>6</a:t>
                      </a:r>
                      <a:endParaRPr sz="1200"/>
                    </a:p>
                  </a:txBody>
                  <a:tcPr marT="91425" marB="91425" marR="91425" marL="91425"/>
                </a:tc>
                <a:tc>
                  <a:txBody>
                    <a:bodyPr/>
                    <a:lstStyle/>
                    <a:p>
                      <a:pPr indent="0" lvl="0" marL="0" rtl="0" algn="ctr">
                        <a:spcBef>
                          <a:spcPts val="0"/>
                        </a:spcBef>
                        <a:spcAft>
                          <a:spcPts val="0"/>
                        </a:spcAft>
                        <a:buNone/>
                      </a:pPr>
                      <a:r>
                        <a:rPr lang="en-US" sz="1200"/>
                        <a:t>Inspect CanSat for damage and functionality </a:t>
                      </a:r>
                      <a:endParaRPr sz="1200"/>
                    </a:p>
                  </a:txBody>
                  <a:tcPr marT="91425" marB="91425" marR="91425" marL="91425"/>
                </a:tc>
                <a:tc>
                  <a:txBody>
                    <a:bodyPr/>
                    <a:lstStyle/>
                    <a:p>
                      <a:pPr indent="0" lvl="0" marL="0" rtl="0" algn="ctr">
                        <a:spcBef>
                          <a:spcPts val="0"/>
                        </a:spcBef>
                        <a:spcAft>
                          <a:spcPts val="0"/>
                        </a:spcAft>
                        <a:buNone/>
                      </a:pPr>
                      <a:r>
                        <a:rPr lang="en-US" sz="1200"/>
                        <a:t>11,12,14,18</a:t>
                      </a:r>
                      <a:endParaRPr sz="1200"/>
                    </a:p>
                  </a:txBody>
                  <a:tcPr marT="91425" marB="91425" marR="91425" marL="91425"/>
                </a:tc>
                <a:tc>
                  <a:txBody>
                    <a:bodyPr/>
                    <a:lstStyle/>
                    <a:p>
                      <a:pPr indent="0" lvl="0" marL="0" rtl="0" algn="ctr">
                        <a:spcBef>
                          <a:spcPts val="0"/>
                        </a:spcBef>
                        <a:spcAft>
                          <a:spcPts val="0"/>
                        </a:spcAft>
                        <a:buNone/>
                      </a:pPr>
                      <a:r>
                        <a:rPr lang="en-US" sz="1200"/>
                        <a:t>Pass if CanSat is damage free and still functioning. Otherwise fail</a:t>
                      </a:r>
                      <a:endParaRPr sz="1200"/>
                    </a:p>
                  </a:txBody>
                  <a:tcPr marT="91425" marB="91425" marR="91425" marL="91425"/>
                </a:tc>
              </a:tr>
              <a:tr h="381000">
                <a:tc>
                  <a:txBody>
                    <a:bodyPr/>
                    <a:lstStyle/>
                    <a:p>
                      <a:pPr indent="0" lvl="0" marL="0" rtl="0" algn="ctr">
                        <a:spcBef>
                          <a:spcPts val="0"/>
                        </a:spcBef>
                        <a:spcAft>
                          <a:spcPts val="0"/>
                        </a:spcAft>
                        <a:buNone/>
                      </a:pPr>
                      <a:r>
                        <a:rPr lang="en-US" sz="1200"/>
                        <a:t>7</a:t>
                      </a:r>
                      <a:endParaRPr sz="1200"/>
                    </a:p>
                  </a:txBody>
                  <a:tcPr marT="91425" marB="91425" marR="91425" marL="91425"/>
                </a:tc>
                <a:tc>
                  <a:txBody>
                    <a:bodyPr/>
                    <a:lstStyle/>
                    <a:p>
                      <a:pPr indent="0" lvl="0" marL="0" rtl="0" algn="ctr">
                        <a:spcBef>
                          <a:spcPts val="0"/>
                        </a:spcBef>
                        <a:spcAft>
                          <a:spcPts val="0"/>
                        </a:spcAft>
                        <a:buNone/>
                      </a:pPr>
                      <a:r>
                        <a:rPr lang="en-US" sz="1200"/>
                        <a:t>Verify accelerometer data is still being collected </a:t>
                      </a:r>
                      <a:endParaRPr sz="1200"/>
                    </a:p>
                  </a:txBody>
                  <a:tcPr marT="91425" marB="91425" marR="91425" marL="91425"/>
                </a:tc>
                <a:tc>
                  <a:txBody>
                    <a:bodyPr/>
                    <a:lstStyle/>
                    <a:p>
                      <a:pPr indent="0" lvl="0" marL="0" rtl="0" algn="ctr">
                        <a:spcBef>
                          <a:spcPts val="0"/>
                        </a:spcBef>
                        <a:spcAft>
                          <a:spcPts val="0"/>
                        </a:spcAft>
                        <a:buNone/>
                      </a:pPr>
                      <a:r>
                        <a:rPr lang="en-US" sz="1200"/>
                        <a:t>28</a:t>
                      </a:r>
                      <a:endParaRPr sz="1200"/>
                    </a:p>
                  </a:txBody>
                  <a:tcPr marT="91425" marB="91425" marR="91425" marL="91425"/>
                </a:tc>
                <a:tc>
                  <a:txBody>
                    <a:bodyPr/>
                    <a:lstStyle/>
                    <a:p>
                      <a:pPr indent="0" lvl="0" marL="0" rtl="0" algn="ctr">
                        <a:spcBef>
                          <a:spcPts val="0"/>
                        </a:spcBef>
                        <a:spcAft>
                          <a:spcPts val="0"/>
                        </a:spcAft>
                        <a:buNone/>
                      </a:pPr>
                      <a:r>
                        <a:rPr lang="en-US" sz="1200"/>
                        <a:t>Pass if accelerometer data is received on the GCS. Otherwise fail. </a:t>
                      </a:r>
                      <a:endParaRPr sz="1200"/>
                    </a:p>
                  </a:txBody>
                  <a:tcPr marT="91425" marB="91425" marR="91425" marL="91425"/>
                </a:tc>
              </a:tr>
            </a:tbl>
          </a:graphicData>
        </a:graphic>
      </p:graphicFrame>
      <p:sp>
        <p:nvSpPr>
          <p:cNvPr id="2008" name="Google Shape;2008;p18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09" name="Google Shape;2009;p18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185"/>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Test Procedures Descriptions</a:t>
            </a:r>
            <a:endParaRPr/>
          </a:p>
        </p:txBody>
      </p:sp>
      <p:sp>
        <p:nvSpPr>
          <p:cNvPr id="2016" name="Google Shape;2016;p185"/>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017" name="Google Shape;2017;p185"/>
          <p:cNvGraphicFramePr/>
          <p:nvPr/>
        </p:nvGraphicFramePr>
        <p:xfrm>
          <a:off x="228600" y="1147600"/>
          <a:ext cx="3000000" cy="3000000"/>
        </p:xfrm>
        <a:graphic>
          <a:graphicData uri="http://schemas.openxmlformats.org/drawingml/2006/table">
            <a:tbl>
              <a:tblPr>
                <a:noFill/>
                <a:tableStyleId>{5248A033-B59B-4F7F-8831-354D96AE2D3F}</a:tableStyleId>
              </a:tblPr>
              <a:tblGrid>
                <a:gridCol w="2171700"/>
                <a:gridCol w="2650950"/>
                <a:gridCol w="1692450"/>
                <a:gridCol w="2171700"/>
              </a:tblGrid>
              <a:tr h="396200">
                <a:tc gridSpan="4">
                  <a:txBody>
                    <a:bodyPr/>
                    <a:lstStyle/>
                    <a:p>
                      <a:pPr indent="0" lvl="0" marL="0" rtl="0" algn="ctr">
                        <a:spcBef>
                          <a:spcPts val="0"/>
                        </a:spcBef>
                        <a:spcAft>
                          <a:spcPts val="0"/>
                        </a:spcAft>
                        <a:buNone/>
                      </a:pPr>
                      <a:r>
                        <a:rPr lang="en-US"/>
                        <a:t>FIT CHECK</a:t>
                      </a:r>
                      <a:endParaRPr/>
                    </a:p>
                  </a:txBody>
                  <a:tcPr marT="91425" marB="91425" marR="91425" marL="91425">
                    <a:solidFill>
                      <a:srgbClr val="9900FF"/>
                    </a:solidFill>
                  </a:tcPr>
                </a:tc>
                <a:tc hMerge="1"/>
                <a:tc hMerge="1"/>
                <a:tc hMerge="1"/>
              </a:tr>
              <a:tr h="396200">
                <a:tc>
                  <a:txBody>
                    <a:bodyPr/>
                    <a:lstStyle/>
                    <a:p>
                      <a:pPr indent="0" lvl="0" marL="0" rtl="0" algn="ctr">
                        <a:spcBef>
                          <a:spcPts val="0"/>
                        </a:spcBef>
                        <a:spcAft>
                          <a:spcPts val="0"/>
                        </a:spcAft>
                        <a:buNone/>
                      </a:pPr>
                      <a:r>
                        <a:rPr lang="en-US"/>
                        <a:t>Test Procedure</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n-US"/>
                        <a:t>Test description</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n-US"/>
                        <a:t>Rqmts</a:t>
                      </a:r>
                      <a:endParaRPr/>
                    </a:p>
                  </a:txBody>
                  <a:tcPr marT="91425" marB="91425" marR="91425" marL="91425">
                    <a:solidFill>
                      <a:srgbClr val="9900FF"/>
                    </a:solidFill>
                  </a:tcPr>
                </a:tc>
                <a:tc>
                  <a:txBody>
                    <a:bodyPr/>
                    <a:lstStyle/>
                    <a:p>
                      <a:pPr indent="0" lvl="0" marL="0" rtl="0" algn="ctr">
                        <a:spcBef>
                          <a:spcPts val="0"/>
                        </a:spcBef>
                        <a:spcAft>
                          <a:spcPts val="0"/>
                        </a:spcAft>
                        <a:buNone/>
                      </a:pPr>
                      <a:r>
                        <a:rPr lang="en-US"/>
                        <a:t>Pass Fail Criteria</a:t>
                      </a:r>
                      <a:endParaRPr/>
                    </a:p>
                  </a:txBody>
                  <a:tcPr marT="91425" marB="91425" marR="91425" marL="91425">
                    <a:solidFill>
                      <a:srgbClr val="9900FF"/>
                    </a:solidFill>
                  </a:tcPr>
                </a:tc>
              </a:tr>
              <a:tr h="381000">
                <a:tc>
                  <a:txBody>
                    <a:bodyPr/>
                    <a:lstStyle/>
                    <a:p>
                      <a:pPr indent="0" lvl="0" marL="0" rtl="0" algn="ctr">
                        <a:spcBef>
                          <a:spcPts val="0"/>
                        </a:spcBef>
                        <a:spcAft>
                          <a:spcPts val="0"/>
                        </a:spcAft>
                        <a:buNone/>
                      </a:pPr>
                      <a:r>
                        <a:rPr lang="en-US" sz="1200"/>
                        <a:t>1</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Measure CanSat </a:t>
                      </a:r>
                      <a:r>
                        <a:rPr lang="en-US" sz="1200">
                          <a:solidFill>
                            <a:schemeClr val="dk1"/>
                          </a:solidFill>
                        </a:rPr>
                        <a:t>dimension</a:t>
                      </a:r>
                      <a:endParaRPr sz="1200"/>
                    </a:p>
                  </a:txBody>
                  <a:tcPr marT="91425" marB="91425" marR="91425" marL="91425"/>
                </a:tc>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t>Pass if CanSat dimension is &lt; 125mmx400mm. Otherwise fail.</a:t>
                      </a:r>
                      <a:endParaRPr sz="1200"/>
                    </a:p>
                  </a:txBody>
                  <a:tcPr marT="91425" marB="91425" marR="91425" marL="91425"/>
                </a:tc>
              </a:tr>
              <a:tr h="381000">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Visually inspect for sharp edges that will prevent it from deploying out of the rocket</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2</a:t>
                      </a:r>
                      <a:endParaRPr sz="1200"/>
                    </a:p>
                  </a:txBody>
                  <a:tcPr marT="91425" marB="91425" marR="91425" marL="91425"/>
                </a:tc>
                <a:tc>
                  <a:txBody>
                    <a:bodyPr/>
                    <a:lstStyle/>
                    <a:p>
                      <a:pPr indent="0" lvl="0" marL="0" rtl="0" algn="ctr">
                        <a:spcBef>
                          <a:spcPts val="0"/>
                        </a:spcBef>
                        <a:spcAft>
                          <a:spcPts val="0"/>
                        </a:spcAft>
                        <a:buNone/>
                      </a:pPr>
                      <a:r>
                        <a:rPr lang="en-US" sz="1200"/>
                        <a:t>Pass if no sharp edges. Otherwise fail</a:t>
                      </a:r>
                      <a:endParaRPr sz="1200"/>
                    </a:p>
                  </a:txBody>
                  <a:tcPr marT="91425" marB="91425" marR="91425" marL="91425"/>
                </a:tc>
              </a:tr>
              <a:tr h="381000">
                <a:tc>
                  <a:txBody>
                    <a:bodyPr/>
                    <a:lstStyle/>
                    <a:p>
                      <a:pPr indent="0" lvl="0" marL="0" rtl="0" algn="ctr">
                        <a:spcBef>
                          <a:spcPts val="0"/>
                        </a:spcBef>
                        <a:spcAft>
                          <a:spcPts val="0"/>
                        </a:spcAft>
                        <a:buNone/>
                      </a:pPr>
                      <a:r>
                        <a:rPr lang="en-US" sz="1200"/>
                        <a:t>3</a:t>
                      </a:r>
                      <a:endParaRPr sz="1200"/>
                    </a:p>
                  </a:txBody>
                  <a:tcPr marT="91425" marB="91425" marR="91425" marL="91425"/>
                </a:tc>
                <a:tc>
                  <a:txBody>
                    <a:bodyPr/>
                    <a:lstStyle/>
                    <a:p>
                      <a:pPr indent="0" lvl="0" marL="0" rtl="0" algn="ctr">
                        <a:spcBef>
                          <a:spcPts val="0"/>
                        </a:spcBef>
                        <a:spcAft>
                          <a:spcPts val="0"/>
                        </a:spcAft>
                        <a:buNone/>
                      </a:pPr>
                      <a:r>
                        <a:rPr lang="en-US" sz="1200">
                          <a:solidFill>
                            <a:schemeClr val="dk1"/>
                          </a:solidFill>
                        </a:rPr>
                        <a:t>Test the cansat inside the rocket payload</a:t>
                      </a:r>
                      <a:endParaRPr sz="1200">
                        <a:solidFill>
                          <a:schemeClr val="dk1"/>
                        </a:solidFill>
                      </a:endParaRPr>
                    </a:p>
                  </a:txBody>
                  <a:tcPr marT="91425" marB="91425" marR="91425" marL="91425"/>
                </a:tc>
                <a:tc>
                  <a:txBody>
                    <a:bodyPr/>
                    <a:lstStyle/>
                    <a:p>
                      <a:pPr indent="0" lvl="0" marL="0" rtl="0" algn="ctr">
                        <a:spcBef>
                          <a:spcPts val="0"/>
                        </a:spcBef>
                        <a:spcAft>
                          <a:spcPts val="0"/>
                        </a:spcAft>
                        <a:buNone/>
                      </a:pPr>
                      <a:r>
                        <a:rPr lang="en-US" sz="1200"/>
                        <a:t>3,6</a:t>
                      </a:r>
                      <a:endParaRPr sz="1200"/>
                    </a:p>
                  </a:txBody>
                  <a:tcPr marT="91425" marB="91425" marR="91425" marL="91425"/>
                </a:tc>
                <a:tc>
                  <a:txBody>
                    <a:bodyPr/>
                    <a:lstStyle/>
                    <a:p>
                      <a:pPr indent="0" lvl="0" marL="0" rtl="0" algn="ctr">
                        <a:spcBef>
                          <a:spcPts val="0"/>
                        </a:spcBef>
                        <a:spcAft>
                          <a:spcPts val="0"/>
                        </a:spcAft>
                        <a:buNone/>
                      </a:pPr>
                      <a:r>
                        <a:rPr lang="en-US" sz="1200"/>
                        <a:t>Pass Cansat enter and exit freely</a:t>
                      </a:r>
                      <a:endParaRPr sz="1200"/>
                    </a:p>
                  </a:txBody>
                  <a:tcPr marT="91425" marB="91425" marR="91425" marL="91425"/>
                </a:tc>
              </a:tr>
            </a:tbl>
          </a:graphicData>
        </a:graphic>
      </p:graphicFrame>
      <p:sp>
        <p:nvSpPr>
          <p:cNvPr id="2018" name="Google Shape;2018;p18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19" name="Google Shape;2019;p18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86"/>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400"/>
              <a:buFont typeface="Arial"/>
              <a:buNone/>
            </a:pPr>
            <a:r>
              <a:rPr lang="en-US"/>
              <a:t>Simulation</a:t>
            </a:r>
            <a:r>
              <a:rPr b="1" i="0" lang="en-US" sz="2400" u="none" cap="none" strike="noStrike">
                <a:solidFill>
                  <a:schemeClr val="accent2"/>
                </a:solidFill>
                <a:latin typeface="Arial"/>
                <a:ea typeface="Arial"/>
                <a:cs typeface="Arial"/>
                <a:sym typeface="Arial"/>
              </a:rPr>
              <a:t> Test Plan</a:t>
            </a:r>
            <a:endParaRPr/>
          </a:p>
        </p:txBody>
      </p:sp>
      <p:sp>
        <p:nvSpPr>
          <p:cNvPr id="2026" name="Google Shape;2026;p186"/>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0" lang="en-US" sz="2200"/>
              <a:t>The tests are going to be executed as suggested in the</a:t>
            </a:r>
            <a:endParaRPr b="0" sz="2200"/>
          </a:p>
          <a:p>
            <a:pPr indent="0" lvl="0" marL="457200" rtl="0" algn="l">
              <a:spcBef>
                <a:spcPts val="0"/>
              </a:spcBef>
              <a:spcAft>
                <a:spcPts val="0"/>
              </a:spcAft>
              <a:buNone/>
            </a:pPr>
            <a:r>
              <a:rPr b="0" lang="en-US" sz="2200"/>
              <a:t>mission guide.</a:t>
            </a:r>
            <a:endParaRPr b="0" sz="2200"/>
          </a:p>
          <a:p>
            <a:pPr indent="0" lvl="0" marL="457200" rtl="0" algn="l">
              <a:spcBef>
                <a:spcPts val="0"/>
              </a:spcBef>
              <a:spcAft>
                <a:spcPts val="0"/>
              </a:spcAft>
              <a:buClr>
                <a:schemeClr val="dk1"/>
              </a:buClr>
              <a:buSzPts val="1100"/>
              <a:buFont typeface="Arial"/>
              <a:buNone/>
            </a:pPr>
            <a:r>
              <a:rPr b="0" lang="en-US" sz="2200"/>
              <a:t>We are going to use dummy data to test that the ground station correctly sends the data to the MQTT server. Corroborating them from cansat.info/plot.html.</a:t>
            </a:r>
            <a:endParaRPr b="0" sz="2200"/>
          </a:p>
        </p:txBody>
      </p:sp>
      <p:sp>
        <p:nvSpPr>
          <p:cNvPr id="2027" name="Google Shape;2027;p18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2028" name="Google Shape;2028;p18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29" name="Google Shape;2029;p18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Ivan Maccio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18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35" name="Google Shape;2035;p187"/>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36" name="Google Shape;2036;p187"/>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Mission Operations &amp; Analysis</a:t>
            </a:r>
            <a:endParaRPr/>
          </a:p>
        </p:txBody>
      </p:sp>
      <p:sp>
        <p:nvSpPr>
          <p:cNvPr id="2037" name="Google Shape;2037;p187"/>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Rodrigo Goytea Vuistaz</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8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43" name="Google Shape;2043;p18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044" name="Google Shape;2044;p18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45" name="Google Shape;2045;p18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Overview of Mission Sequence of Events</a:t>
            </a:r>
            <a:endParaRPr/>
          </a:p>
        </p:txBody>
      </p:sp>
      <p:sp>
        <p:nvSpPr>
          <p:cNvPr id="2046" name="Google Shape;2046;p18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graphicFrame>
        <p:nvGraphicFramePr>
          <p:cNvPr id="2047" name="Google Shape;2047;p188"/>
          <p:cNvGraphicFramePr/>
          <p:nvPr/>
        </p:nvGraphicFramePr>
        <p:xfrm>
          <a:off x="102400" y="1174313"/>
          <a:ext cx="3000000" cy="3000000"/>
        </p:xfrm>
        <a:graphic>
          <a:graphicData uri="http://schemas.openxmlformats.org/drawingml/2006/table">
            <a:tbl>
              <a:tblPr>
                <a:noFill/>
                <a:tableStyleId>{5248A033-B59B-4F7F-8831-354D96AE2D3F}</a:tableStyleId>
              </a:tblPr>
              <a:tblGrid>
                <a:gridCol w="4426900"/>
                <a:gridCol w="4426900"/>
              </a:tblGrid>
              <a:tr h="396200">
                <a:tc>
                  <a:txBody>
                    <a:bodyPr/>
                    <a:lstStyle/>
                    <a:p>
                      <a:pPr indent="0" lvl="0" marL="0" rtl="0" algn="ctr">
                        <a:spcBef>
                          <a:spcPts val="0"/>
                        </a:spcBef>
                        <a:spcAft>
                          <a:spcPts val="0"/>
                        </a:spcAft>
                        <a:buNone/>
                      </a:pPr>
                      <a:r>
                        <a:rPr lang="en-US"/>
                        <a:t>Event</a:t>
                      </a:r>
                      <a:endParaRPr/>
                    </a:p>
                  </a:txBody>
                  <a:tcPr marT="91425" marB="91425" marR="91425" marL="91425">
                    <a:solidFill>
                      <a:srgbClr val="99CCFF"/>
                    </a:solidFill>
                  </a:tcPr>
                </a:tc>
                <a:tc>
                  <a:txBody>
                    <a:bodyPr/>
                    <a:lstStyle/>
                    <a:p>
                      <a:pPr indent="0" lvl="0" marL="0" rtl="0" algn="ctr">
                        <a:spcBef>
                          <a:spcPts val="0"/>
                        </a:spcBef>
                        <a:spcAft>
                          <a:spcPts val="0"/>
                        </a:spcAft>
                        <a:buNone/>
                      </a:pPr>
                      <a:r>
                        <a:rPr lang="en-US"/>
                        <a:t>Duties and </a:t>
                      </a:r>
                      <a:r>
                        <a:rPr lang="en-US"/>
                        <a:t>Responsibilities</a:t>
                      </a:r>
                      <a:endParaRPr/>
                    </a:p>
                  </a:txBody>
                  <a:tcPr marT="91425" marB="91425" marR="91425" marL="91425">
                    <a:solidFill>
                      <a:srgbClr val="99CCFF"/>
                    </a:solidFill>
                  </a:tcPr>
                </a:tc>
              </a:tr>
              <a:tr h="993200">
                <a:tc>
                  <a:txBody>
                    <a:bodyPr/>
                    <a:lstStyle/>
                    <a:p>
                      <a:pPr indent="0" lvl="0" marL="0" rtl="0" algn="ctr">
                        <a:spcBef>
                          <a:spcPts val="0"/>
                        </a:spcBef>
                        <a:spcAft>
                          <a:spcPts val="0"/>
                        </a:spcAft>
                        <a:buNone/>
                      </a:pPr>
                      <a:r>
                        <a:rPr lang="en-US"/>
                        <a:t>Arrival at the simulation site</a:t>
                      </a:r>
                      <a:endParaRPr/>
                    </a:p>
                  </a:txBody>
                  <a:tcPr marT="91425" marB="91425" marR="91425" marL="91425"/>
                </a:tc>
                <a:tc>
                  <a:txBody>
                    <a:bodyPr/>
                    <a:lstStyle/>
                    <a:p>
                      <a:pPr indent="-317500" lvl="0" marL="457200" rtl="0" algn="l">
                        <a:spcBef>
                          <a:spcPts val="0"/>
                        </a:spcBef>
                        <a:spcAft>
                          <a:spcPts val="0"/>
                        </a:spcAft>
                        <a:buSzPts val="1400"/>
                        <a:buChar char="●"/>
                      </a:pPr>
                      <a:r>
                        <a:rPr lang="en-US"/>
                        <a:t>All team members will have to put their own facemasks</a:t>
                      </a:r>
                      <a:endParaRPr/>
                    </a:p>
                    <a:p>
                      <a:pPr indent="-317500" lvl="0" marL="457200" rtl="0" algn="l">
                        <a:spcBef>
                          <a:spcPts val="0"/>
                        </a:spcBef>
                        <a:spcAft>
                          <a:spcPts val="0"/>
                        </a:spcAft>
                        <a:buSzPts val="1400"/>
                        <a:buChar char="●"/>
                      </a:pPr>
                      <a:r>
                        <a:rPr lang="en-US"/>
                        <a:t>Ground Control Station, Container and Payload will be assembled and checked.</a:t>
                      </a:r>
                      <a:endParaRPr/>
                    </a:p>
                  </a:txBody>
                  <a:tcPr marT="91425" marB="91425" marR="91425" marL="91425"/>
                </a:tc>
              </a:tr>
              <a:tr h="1623750">
                <a:tc>
                  <a:txBody>
                    <a:bodyPr/>
                    <a:lstStyle/>
                    <a:p>
                      <a:pPr indent="0" lvl="0" marL="0" rtl="0" algn="ctr">
                        <a:spcBef>
                          <a:spcPts val="0"/>
                        </a:spcBef>
                        <a:spcAft>
                          <a:spcPts val="0"/>
                        </a:spcAft>
                        <a:buNone/>
                      </a:pPr>
                      <a:r>
                        <a:rPr lang="en-US"/>
                        <a:t>Setting up</a:t>
                      </a:r>
                      <a:endParaRPr/>
                    </a:p>
                  </a:txBody>
                  <a:tcPr marT="91425" marB="91425" marR="91425" marL="91425"/>
                </a:tc>
                <a:tc>
                  <a:txBody>
                    <a:bodyPr/>
                    <a:lstStyle/>
                    <a:p>
                      <a:pPr indent="-317500" lvl="0" marL="457200" rtl="0" algn="l">
                        <a:spcBef>
                          <a:spcPts val="0"/>
                        </a:spcBef>
                        <a:spcAft>
                          <a:spcPts val="0"/>
                        </a:spcAft>
                        <a:buSzPts val="1400"/>
                        <a:buChar char="●"/>
                      </a:pPr>
                      <a:r>
                        <a:rPr lang="en-US"/>
                        <a:t>Antenna will be checked.</a:t>
                      </a:r>
                      <a:endParaRPr/>
                    </a:p>
                    <a:p>
                      <a:pPr indent="-317500" lvl="0" marL="457200" rtl="0" algn="l">
                        <a:spcBef>
                          <a:spcPts val="0"/>
                        </a:spcBef>
                        <a:spcAft>
                          <a:spcPts val="0"/>
                        </a:spcAft>
                        <a:buSzPts val="1400"/>
                        <a:buChar char="●"/>
                      </a:pPr>
                      <a:r>
                        <a:rPr lang="en-US">
                          <a:solidFill>
                            <a:schemeClr val="dk1"/>
                          </a:solidFill>
                        </a:rPr>
                        <a:t>Xbee communications will be checked as well</a:t>
                      </a:r>
                      <a:r>
                        <a:rPr lang="en-US"/>
                        <a:t>.</a:t>
                      </a:r>
                      <a:endParaRPr/>
                    </a:p>
                    <a:p>
                      <a:pPr indent="-317500" lvl="0" marL="457200" rtl="0" algn="l">
                        <a:spcBef>
                          <a:spcPts val="0"/>
                        </a:spcBef>
                        <a:spcAft>
                          <a:spcPts val="0"/>
                        </a:spcAft>
                        <a:buSzPts val="1400"/>
                        <a:buChar char="●"/>
                      </a:pPr>
                      <a:r>
                        <a:rPr lang="en-US"/>
                        <a:t>Fit check and mass measurement.</a:t>
                      </a:r>
                      <a:endParaRPr/>
                    </a:p>
                    <a:p>
                      <a:pPr indent="-317500" lvl="0" marL="457200" rtl="0" algn="l">
                        <a:spcBef>
                          <a:spcPts val="0"/>
                        </a:spcBef>
                        <a:spcAft>
                          <a:spcPts val="0"/>
                        </a:spcAft>
                        <a:buSzPts val="1400"/>
                        <a:buChar char="●"/>
                      </a:pPr>
                      <a:r>
                        <a:rPr lang="en-US"/>
                        <a:t>Container release mechanism check.</a:t>
                      </a:r>
                      <a:endParaRPr/>
                    </a:p>
                    <a:p>
                      <a:pPr indent="-317500" lvl="0" marL="457200" rtl="0" algn="l">
                        <a:spcBef>
                          <a:spcPts val="0"/>
                        </a:spcBef>
                        <a:spcAft>
                          <a:spcPts val="0"/>
                        </a:spcAft>
                        <a:buSzPts val="1400"/>
                        <a:buChar char="●"/>
                      </a:pPr>
                      <a:r>
                        <a:rPr lang="en-US"/>
                        <a:t>Inspection of electronics.</a:t>
                      </a:r>
                      <a:endParaRPr/>
                    </a:p>
                    <a:p>
                      <a:pPr indent="-317500" lvl="0" marL="457200" rtl="0" algn="l">
                        <a:spcBef>
                          <a:spcPts val="0"/>
                        </a:spcBef>
                        <a:spcAft>
                          <a:spcPts val="0"/>
                        </a:spcAft>
                        <a:buSzPts val="1400"/>
                        <a:buChar char="●"/>
                      </a:pPr>
                      <a:r>
                        <a:rPr lang="en-US"/>
                        <a:t>Battery charge check.</a:t>
                      </a:r>
                      <a:endParaRPr/>
                    </a:p>
                    <a:p>
                      <a:pPr indent="-317500" lvl="0" marL="457200" rtl="0" algn="l">
                        <a:spcBef>
                          <a:spcPts val="0"/>
                        </a:spcBef>
                        <a:spcAft>
                          <a:spcPts val="0"/>
                        </a:spcAft>
                        <a:buSzPts val="1400"/>
                        <a:buChar char="●"/>
                      </a:pPr>
                      <a:r>
                        <a:rPr lang="en-US"/>
                        <a:t>Radio links check.</a:t>
                      </a:r>
                      <a:endParaRPr/>
                    </a:p>
                  </a:txBody>
                  <a:tcPr marT="91425" marB="91425" marR="91425" marL="91425"/>
                </a:tc>
              </a:tr>
              <a:tr h="613950">
                <a:tc>
                  <a:txBody>
                    <a:bodyPr/>
                    <a:lstStyle/>
                    <a:p>
                      <a:pPr indent="0" lvl="0" marL="0" rtl="0" algn="ctr">
                        <a:spcBef>
                          <a:spcPts val="0"/>
                        </a:spcBef>
                        <a:spcAft>
                          <a:spcPts val="0"/>
                        </a:spcAft>
                        <a:buNone/>
                      </a:pPr>
                      <a:r>
                        <a:rPr lang="en-US"/>
                        <a:t>Pre launch</a:t>
                      </a:r>
                      <a:endParaRPr/>
                    </a:p>
                  </a:txBody>
                  <a:tcPr marT="91425" marB="91425" marR="91425" marL="91425"/>
                </a:tc>
                <a:tc>
                  <a:txBody>
                    <a:bodyPr/>
                    <a:lstStyle/>
                    <a:p>
                      <a:pPr indent="-317500" lvl="0" marL="457200" rtl="0" algn="l">
                        <a:spcBef>
                          <a:spcPts val="0"/>
                        </a:spcBef>
                        <a:spcAft>
                          <a:spcPts val="0"/>
                        </a:spcAft>
                        <a:buSzPts val="1400"/>
                        <a:buChar char="●"/>
                      </a:pPr>
                      <a:r>
                        <a:rPr lang="en-US"/>
                        <a:t>Review of the checklist.</a:t>
                      </a:r>
                      <a:endParaRPr/>
                    </a:p>
                    <a:p>
                      <a:pPr indent="-317500" lvl="0" marL="457200" rtl="0" algn="l">
                        <a:spcBef>
                          <a:spcPts val="0"/>
                        </a:spcBef>
                        <a:spcAft>
                          <a:spcPts val="0"/>
                        </a:spcAft>
                        <a:buSzPts val="1400"/>
                        <a:buChar char="●"/>
                      </a:pPr>
                      <a:r>
                        <a:rPr lang="en-US"/>
                        <a:t>Team leader approval in order to proceed.</a:t>
                      </a:r>
                      <a:endParaRPr/>
                    </a:p>
                  </a:txBody>
                  <a:tcPr marT="91425" marB="91425" marR="91425" marL="91425"/>
                </a:tc>
              </a:tr>
              <a:tr h="396200">
                <a:tc>
                  <a:txBody>
                    <a:bodyPr/>
                    <a:lstStyle/>
                    <a:p>
                      <a:pPr indent="0" lvl="0" marL="0" rtl="0" algn="ctr">
                        <a:spcBef>
                          <a:spcPts val="0"/>
                        </a:spcBef>
                        <a:spcAft>
                          <a:spcPts val="0"/>
                        </a:spcAft>
                        <a:buNone/>
                      </a:pPr>
                      <a:r>
                        <a:rPr lang="en-US"/>
                        <a:t>CanSat preparation</a:t>
                      </a:r>
                      <a:endParaRPr/>
                    </a:p>
                  </a:txBody>
                  <a:tcPr marT="91425" marB="91425" marR="91425" marL="91425"/>
                </a:tc>
                <a:tc>
                  <a:txBody>
                    <a:bodyPr/>
                    <a:lstStyle/>
                    <a:p>
                      <a:pPr indent="-317500" lvl="0" marL="457200" rtl="0" algn="l">
                        <a:spcBef>
                          <a:spcPts val="0"/>
                        </a:spcBef>
                        <a:spcAft>
                          <a:spcPts val="0"/>
                        </a:spcAft>
                        <a:buSzPts val="1400"/>
                        <a:buChar char="●"/>
                      </a:pPr>
                      <a:r>
                        <a:rPr lang="en-US"/>
                        <a:t>Integrate payload and container.</a:t>
                      </a:r>
                      <a:endParaRPr/>
                    </a:p>
                  </a:txBody>
                  <a:tcPr marT="91425" marB="91425" marR="91425" marL="91425"/>
                </a:tc>
              </a:tr>
              <a:tr h="396200">
                <a:tc>
                  <a:txBody>
                    <a:bodyPr/>
                    <a:lstStyle/>
                    <a:p>
                      <a:pPr indent="0" lvl="0" marL="0" rtl="0" algn="ctr">
                        <a:spcBef>
                          <a:spcPts val="0"/>
                        </a:spcBef>
                        <a:spcAft>
                          <a:spcPts val="0"/>
                        </a:spcAft>
                        <a:buNone/>
                      </a:pPr>
                      <a:r>
                        <a:rPr lang="en-US"/>
                        <a:t>Final checks preparation</a:t>
                      </a:r>
                      <a:endParaRPr/>
                    </a:p>
                  </a:txBody>
                  <a:tcPr marT="91425" marB="91425" marR="91425" marL="91425"/>
                </a:tc>
                <a:tc>
                  <a:txBody>
                    <a:bodyPr/>
                    <a:lstStyle/>
                    <a:p>
                      <a:pPr indent="-317500" lvl="0" marL="457200" rtl="0" algn="l">
                        <a:spcBef>
                          <a:spcPts val="0"/>
                        </a:spcBef>
                        <a:spcAft>
                          <a:spcPts val="0"/>
                        </a:spcAft>
                        <a:buSzPts val="1400"/>
                        <a:buChar char="●"/>
                      </a:pPr>
                      <a:r>
                        <a:rPr lang="en-US"/>
                        <a:t>Team approval.</a:t>
                      </a:r>
                      <a:endParaRPr/>
                    </a:p>
                  </a:txBody>
                  <a:tcPr marT="91425" marB="91425" marR="91425" marL="91425"/>
                </a:tc>
              </a:tr>
              <a:tr h="396200">
                <a:tc>
                  <a:txBody>
                    <a:bodyPr/>
                    <a:lstStyle/>
                    <a:p>
                      <a:pPr indent="0" lvl="0" marL="0" rtl="0" algn="ctr">
                        <a:spcBef>
                          <a:spcPts val="0"/>
                        </a:spcBef>
                        <a:spcAft>
                          <a:spcPts val="0"/>
                        </a:spcAft>
                        <a:buNone/>
                      </a:pPr>
                      <a:r>
                        <a:rPr lang="en-US"/>
                        <a:t>Rocket integration</a:t>
                      </a:r>
                      <a:endParaRPr/>
                    </a:p>
                  </a:txBody>
                  <a:tcPr marT="91425" marB="91425" marR="91425" marL="91425"/>
                </a:tc>
                <a:tc>
                  <a:txBody>
                    <a:bodyPr/>
                    <a:lstStyle/>
                    <a:p>
                      <a:pPr indent="-317500" lvl="0" marL="457200" rtl="0" algn="l">
                        <a:spcBef>
                          <a:spcPts val="0"/>
                        </a:spcBef>
                        <a:spcAft>
                          <a:spcPts val="0"/>
                        </a:spcAft>
                        <a:buSzPts val="1400"/>
                        <a:buChar char="●"/>
                      </a:pPr>
                      <a:r>
                        <a:rPr lang="en-US"/>
                        <a:t>Integrate CanSat with the rocket.</a:t>
                      </a:r>
                      <a:endParaRPr/>
                    </a:p>
                  </a:txBody>
                  <a:tcPr marT="91425" marB="91425" marR="91425" marL="91425"/>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8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2053" name="Google Shape;2053;p18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054" name="Google Shape;2054;p18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55" name="Google Shape;2055;p18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Overview of Mission Sequence of Events</a:t>
            </a:r>
            <a:endParaRPr/>
          </a:p>
        </p:txBody>
      </p:sp>
      <p:sp>
        <p:nvSpPr>
          <p:cNvPr id="2056" name="Google Shape;2056;p18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graphicFrame>
        <p:nvGraphicFramePr>
          <p:cNvPr id="2057" name="Google Shape;2057;p189"/>
          <p:cNvGraphicFramePr/>
          <p:nvPr/>
        </p:nvGraphicFramePr>
        <p:xfrm>
          <a:off x="228600" y="1187538"/>
          <a:ext cx="3000000" cy="3000000"/>
        </p:xfrm>
        <a:graphic>
          <a:graphicData uri="http://schemas.openxmlformats.org/drawingml/2006/table">
            <a:tbl>
              <a:tblPr>
                <a:noFill/>
                <a:tableStyleId>{5248A033-B59B-4F7F-8831-354D96AE2D3F}</a:tableStyleId>
              </a:tblPr>
              <a:tblGrid>
                <a:gridCol w="4309425"/>
                <a:gridCol w="4309425"/>
              </a:tblGrid>
              <a:tr h="396200">
                <a:tc>
                  <a:txBody>
                    <a:bodyPr/>
                    <a:lstStyle/>
                    <a:p>
                      <a:pPr indent="0" lvl="0" marL="0" rtl="0" algn="l">
                        <a:spcBef>
                          <a:spcPts val="0"/>
                        </a:spcBef>
                        <a:spcAft>
                          <a:spcPts val="0"/>
                        </a:spcAft>
                        <a:buNone/>
                      </a:pPr>
                      <a:r>
                        <a:rPr lang="en-US"/>
                        <a:t>Event</a:t>
                      </a:r>
                      <a:endParaRPr/>
                    </a:p>
                  </a:txBody>
                  <a:tcPr marT="91425" marB="91425" marR="91425" marL="91425">
                    <a:solidFill>
                      <a:srgbClr val="99CCFF"/>
                    </a:solidFill>
                  </a:tcPr>
                </a:tc>
                <a:tc>
                  <a:txBody>
                    <a:bodyPr/>
                    <a:lstStyle/>
                    <a:p>
                      <a:pPr indent="0" lvl="0" marL="0" rtl="0" algn="l">
                        <a:spcBef>
                          <a:spcPts val="0"/>
                        </a:spcBef>
                        <a:spcAft>
                          <a:spcPts val="0"/>
                        </a:spcAft>
                        <a:buNone/>
                      </a:pPr>
                      <a:r>
                        <a:rPr lang="en-US"/>
                        <a:t>Duties and Responsibilities</a:t>
                      </a:r>
                      <a:endParaRPr/>
                    </a:p>
                  </a:txBody>
                  <a:tcPr marT="91425" marB="91425" marR="91425" marL="91425">
                    <a:solidFill>
                      <a:srgbClr val="99CCFF"/>
                    </a:solidFill>
                  </a:tcPr>
                </a:tc>
              </a:tr>
              <a:tr h="822925">
                <a:tc>
                  <a:txBody>
                    <a:bodyPr/>
                    <a:lstStyle/>
                    <a:p>
                      <a:pPr indent="0" lvl="0" marL="0" rtl="0" algn="l">
                        <a:spcBef>
                          <a:spcPts val="0"/>
                        </a:spcBef>
                        <a:spcAft>
                          <a:spcPts val="0"/>
                        </a:spcAft>
                        <a:buNone/>
                      </a:pPr>
                      <a:r>
                        <a:rPr lang="en-US"/>
                        <a:t>Launch</a:t>
                      </a:r>
                      <a:endParaRPr/>
                    </a:p>
                  </a:txBody>
                  <a:tcPr marT="91425" marB="91425" marR="91425" marL="91425"/>
                </a:tc>
                <a:tc>
                  <a:txBody>
                    <a:bodyPr/>
                    <a:lstStyle/>
                    <a:p>
                      <a:pPr indent="-317500" lvl="0" marL="457200" rtl="0" algn="l">
                        <a:spcBef>
                          <a:spcPts val="0"/>
                        </a:spcBef>
                        <a:spcAft>
                          <a:spcPts val="0"/>
                        </a:spcAft>
                        <a:buSzPts val="1400"/>
                        <a:buChar char="●"/>
                      </a:pPr>
                      <a:r>
                        <a:rPr lang="en-US"/>
                        <a:t>Take photos</a:t>
                      </a:r>
                      <a:endParaRPr/>
                    </a:p>
                    <a:p>
                      <a:pPr indent="-317500" lvl="0" marL="457200" rtl="0" algn="l">
                        <a:spcBef>
                          <a:spcPts val="0"/>
                        </a:spcBef>
                        <a:spcAft>
                          <a:spcPts val="0"/>
                        </a:spcAft>
                        <a:buSzPts val="1400"/>
                        <a:buChar char="●"/>
                      </a:pPr>
                      <a:r>
                        <a:rPr lang="en-US"/>
                        <a:t>Record</a:t>
                      </a:r>
                      <a:endParaRPr/>
                    </a:p>
                    <a:p>
                      <a:pPr indent="-317500" lvl="0" marL="457200" rtl="0" algn="l">
                        <a:spcBef>
                          <a:spcPts val="0"/>
                        </a:spcBef>
                        <a:spcAft>
                          <a:spcPts val="0"/>
                        </a:spcAft>
                        <a:buSzPts val="1400"/>
                        <a:buChar char="●"/>
                      </a:pPr>
                      <a:r>
                        <a:rPr lang="en-US"/>
                        <a:t>Stream</a:t>
                      </a:r>
                      <a:endParaRPr/>
                    </a:p>
                  </a:txBody>
                  <a:tcPr marT="91425" marB="91425" marR="91425" marL="91425"/>
                </a:tc>
              </a:tr>
              <a:tr h="396200">
                <a:tc>
                  <a:txBody>
                    <a:bodyPr/>
                    <a:lstStyle/>
                    <a:p>
                      <a:pPr indent="0" lvl="0" marL="0" rtl="0" algn="l">
                        <a:spcBef>
                          <a:spcPts val="0"/>
                        </a:spcBef>
                        <a:spcAft>
                          <a:spcPts val="0"/>
                        </a:spcAft>
                        <a:buNone/>
                      </a:pPr>
                      <a:r>
                        <a:rPr lang="en-US"/>
                        <a:t>Recovery</a:t>
                      </a:r>
                      <a:endParaRPr/>
                    </a:p>
                  </a:txBody>
                  <a:tcPr marT="91425" marB="91425" marR="91425" marL="91425"/>
                </a:tc>
                <a:tc>
                  <a:txBody>
                    <a:bodyPr/>
                    <a:lstStyle/>
                    <a:p>
                      <a:pPr indent="-317500" lvl="0" marL="457200" rtl="0" algn="l">
                        <a:spcBef>
                          <a:spcPts val="0"/>
                        </a:spcBef>
                        <a:spcAft>
                          <a:spcPts val="0"/>
                        </a:spcAft>
                        <a:buSzPts val="1400"/>
                        <a:buChar char="●"/>
                      </a:pPr>
                      <a:r>
                        <a:rPr lang="en-US"/>
                        <a:t>Recover CanSat</a:t>
                      </a:r>
                      <a:endParaRPr/>
                    </a:p>
                  </a:txBody>
                  <a:tcPr marT="91425" marB="91425" marR="91425" marL="91425"/>
                </a:tc>
              </a:tr>
              <a:tr h="1036275">
                <a:tc>
                  <a:txBody>
                    <a:bodyPr/>
                    <a:lstStyle/>
                    <a:p>
                      <a:pPr indent="0" lvl="0" marL="0" rtl="0" algn="l">
                        <a:spcBef>
                          <a:spcPts val="0"/>
                        </a:spcBef>
                        <a:spcAft>
                          <a:spcPts val="0"/>
                        </a:spcAft>
                        <a:buNone/>
                      </a:pPr>
                      <a:r>
                        <a:rPr lang="en-US"/>
                        <a:t>Data presentation</a:t>
                      </a:r>
                      <a:endParaRPr/>
                    </a:p>
                  </a:txBody>
                  <a:tcPr marT="91425" marB="91425" marR="91425" marL="91425"/>
                </a:tc>
                <a:tc>
                  <a:txBody>
                    <a:bodyPr/>
                    <a:lstStyle/>
                    <a:p>
                      <a:pPr indent="-317500" lvl="0" marL="457200" rtl="0" algn="l">
                        <a:spcBef>
                          <a:spcPts val="0"/>
                        </a:spcBef>
                        <a:spcAft>
                          <a:spcPts val="0"/>
                        </a:spcAft>
                        <a:buSzPts val="1400"/>
                        <a:buChar char="●"/>
                      </a:pPr>
                      <a:r>
                        <a:rPr lang="en-US"/>
                        <a:t>Prepare data</a:t>
                      </a:r>
                      <a:endParaRPr/>
                    </a:p>
                    <a:p>
                      <a:pPr indent="-317500" lvl="0" marL="457200" rtl="0" algn="l">
                        <a:spcBef>
                          <a:spcPts val="0"/>
                        </a:spcBef>
                        <a:spcAft>
                          <a:spcPts val="0"/>
                        </a:spcAft>
                        <a:buSzPts val="1400"/>
                        <a:buChar char="●"/>
                      </a:pPr>
                      <a:r>
                        <a:rPr lang="en-US"/>
                        <a:t>Print / graph results</a:t>
                      </a:r>
                      <a:endParaRPr/>
                    </a:p>
                    <a:p>
                      <a:pPr indent="-317500" lvl="0" marL="457200" rtl="0" algn="l">
                        <a:spcBef>
                          <a:spcPts val="0"/>
                        </a:spcBef>
                        <a:spcAft>
                          <a:spcPts val="0"/>
                        </a:spcAft>
                        <a:buSzPts val="1400"/>
                        <a:buChar char="●"/>
                      </a:pPr>
                      <a:r>
                        <a:rPr lang="en-US"/>
                        <a:t>Deliver results</a:t>
                      </a:r>
                      <a:endParaRPr/>
                    </a:p>
                    <a:p>
                      <a:pPr indent="-317500" lvl="0" marL="457200" rtl="0" algn="l">
                        <a:spcBef>
                          <a:spcPts val="0"/>
                        </a:spcBef>
                        <a:spcAft>
                          <a:spcPts val="0"/>
                        </a:spcAft>
                        <a:buSzPts val="1400"/>
                        <a:buChar char="●"/>
                      </a:pPr>
                      <a:r>
                        <a:rPr lang="en-US"/>
                        <a:t>Save the equipment</a:t>
                      </a:r>
                      <a:endParaRPr/>
                    </a:p>
                  </a:txBody>
                  <a:tcPr marT="91425" marB="91425" marR="91425" marL="91425"/>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9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63" name="Google Shape;2063;p190"/>
          <p:cNvSpPr txBox="1"/>
          <p:nvPr>
            <p:ph idx="1" type="body"/>
          </p:nvPr>
        </p:nvSpPr>
        <p:spPr>
          <a:xfrm>
            <a:off x="228600" y="10007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2064" name="Google Shape;2064;p19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65" name="Google Shape;2065;p19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Field Safety Rules Compliance</a:t>
            </a:r>
            <a:endParaRPr/>
          </a:p>
        </p:txBody>
      </p:sp>
      <p:sp>
        <p:nvSpPr>
          <p:cNvPr id="2066" name="Google Shape;2066;p19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
        <p:nvSpPr>
          <p:cNvPr id="2067" name="Google Shape;2067;p190"/>
          <p:cNvSpPr txBox="1"/>
          <p:nvPr/>
        </p:nvSpPr>
        <p:spPr>
          <a:xfrm>
            <a:off x="90900" y="2566900"/>
            <a:ext cx="8824500" cy="1600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000">
              <a:solidFill>
                <a:schemeClr val="dk1"/>
              </a:solidFill>
            </a:endParaRPr>
          </a:p>
          <a:p>
            <a:pPr indent="-266700" lvl="0" marL="342900" rtl="0" algn="l">
              <a:spcBef>
                <a:spcPts val="480"/>
              </a:spcBef>
              <a:spcAft>
                <a:spcPts val="0"/>
              </a:spcAft>
              <a:buClr>
                <a:schemeClr val="dk1"/>
              </a:buClr>
              <a:buSzPts val="1200"/>
              <a:buChar char="•"/>
            </a:pPr>
            <a:r>
              <a:rPr b="1" lang="en-US" sz="1200">
                <a:solidFill>
                  <a:schemeClr val="dk1"/>
                </a:solidFill>
              </a:rPr>
              <a:t>Mission Operations Manual will include checklists for the each of the topics mentioned above.</a:t>
            </a:r>
            <a:endParaRPr b="1" sz="1200">
              <a:solidFill>
                <a:schemeClr val="dk1"/>
              </a:solidFill>
            </a:endParaRPr>
          </a:p>
          <a:p>
            <a:pPr indent="-266700" lvl="0" marL="342900" rtl="0" algn="l">
              <a:spcBef>
                <a:spcPts val="480"/>
              </a:spcBef>
              <a:spcAft>
                <a:spcPts val="0"/>
              </a:spcAft>
              <a:buClr>
                <a:schemeClr val="dk1"/>
              </a:buClr>
              <a:buSzPts val="1200"/>
              <a:buChar char="•"/>
            </a:pPr>
            <a:r>
              <a:rPr b="1" lang="en-US" sz="1200">
                <a:solidFill>
                  <a:schemeClr val="dk1"/>
                </a:solidFill>
              </a:rPr>
              <a:t>Each member will familiarize themselves with the manual before launch day. Safety of each person on launch day is paramount.</a:t>
            </a:r>
            <a:endParaRPr b="1" sz="1200">
              <a:solidFill>
                <a:schemeClr val="dk1"/>
              </a:solidFill>
            </a:endParaRPr>
          </a:p>
          <a:p>
            <a:pPr indent="-266700" lvl="0" marL="342900" rtl="0" algn="l">
              <a:spcBef>
                <a:spcPts val="480"/>
              </a:spcBef>
              <a:spcAft>
                <a:spcPts val="0"/>
              </a:spcAft>
              <a:buClr>
                <a:schemeClr val="dk1"/>
              </a:buClr>
              <a:buSzPts val="1200"/>
              <a:buChar char="•"/>
            </a:pPr>
            <a:r>
              <a:rPr b="1" lang="en-US" sz="1200">
                <a:solidFill>
                  <a:schemeClr val="dk1"/>
                </a:solidFill>
              </a:rPr>
              <a:t>The document has been downloaded from CanSat competition website and had been modified to include our instructions. It will be updated as we encounter changes before launch day.</a:t>
            </a:r>
            <a:endParaRPr b="1" sz="1200">
              <a:solidFill>
                <a:schemeClr val="dk1"/>
              </a:solidFill>
            </a:endParaRPr>
          </a:p>
        </p:txBody>
      </p:sp>
      <p:graphicFrame>
        <p:nvGraphicFramePr>
          <p:cNvPr id="2068" name="Google Shape;2068;p190"/>
          <p:cNvGraphicFramePr/>
          <p:nvPr/>
        </p:nvGraphicFramePr>
        <p:xfrm>
          <a:off x="228600" y="1131075"/>
          <a:ext cx="3000000" cy="3000000"/>
        </p:xfrm>
        <a:graphic>
          <a:graphicData uri="http://schemas.openxmlformats.org/drawingml/2006/table">
            <a:tbl>
              <a:tblPr>
                <a:noFill/>
                <a:tableStyleId>{5248A033-B59B-4F7F-8831-354D96AE2D3F}</a:tableStyleId>
              </a:tblPr>
              <a:tblGrid>
                <a:gridCol w="1447800"/>
                <a:gridCol w="1447800"/>
                <a:gridCol w="1447800"/>
                <a:gridCol w="1447800"/>
                <a:gridCol w="1447800"/>
                <a:gridCol w="1447800"/>
              </a:tblGrid>
              <a:tr h="396200">
                <a:tc gridSpan="6">
                  <a:txBody>
                    <a:bodyPr/>
                    <a:lstStyle/>
                    <a:p>
                      <a:pPr indent="0" lvl="0" marL="0" rtl="0" algn="ctr">
                        <a:spcBef>
                          <a:spcPts val="0"/>
                        </a:spcBef>
                        <a:spcAft>
                          <a:spcPts val="0"/>
                        </a:spcAft>
                        <a:buNone/>
                      </a:pPr>
                      <a:r>
                        <a:rPr lang="en-US"/>
                        <a:t>Mission Operations Manual </a:t>
                      </a:r>
                      <a:endParaRPr/>
                    </a:p>
                  </a:txBody>
                  <a:tcPr marT="91425" marB="91425" marR="91425" marL="91425">
                    <a:solidFill>
                      <a:srgbClr val="0000FF"/>
                    </a:solidFill>
                  </a:tcPr>
                </a:tc>
                <a:tc hMerge="1"/>
                <a:tc hMerge="1"/>
                <a:tc hMerge="1"/>
                <a:tc hMerge="1"/>
                <a:tc hMerge="1"/>
              </a:tr>
              <a:tr h="396200">
                <a:tc>
                  <a:txBody>
                    <a:bodyPr/>
                    <a:lstStyle/>
                    <a:p>
                      <a:pPr indent="0" lvl="0" marL="0" rtl="0" algn="ctr">
                        <a:spcBef>
                          <a:spcPts val="0"/>
                        </a:spcBef>
                        <a:spcAft>
                          <a:spcPts val="0"/>
                        </a:spcAft>
                        <a:buNone/>
                      </a:pPr>
                      <a:r>
                        <a:rPr lang="en-US"/>
                        <a:t>1</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2</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3</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4</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5</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6</a:t>
                      </a:r>
                      <a:endParaRPr/>
                    </a:p>
                  </a:txBody>
                  <a:tcPr marT="91425" marB="91425" marR="91425" marL="91425">
                    <a:solidFill>
                      <a:srgbClr val="00FFFF"/>
                    </a:solidFill>
                  </a:tcPr>
                </a:tc>
              </a:tr>
              <a:tr h="396200">
                <a:tc>
                  <a:txBody>
                    <a:bodyPr/>
                    <a:lstStyle/>
                    <a:p>
                      <a:pPr indent="0" lvl="0" marL="0" rtl="0" algn="ctr">
                        <a:spcBef>
                          <a:spcPts val="0"/>
                        </a:spcBef>
                        <a:spcAft>
                          <a:spcPts val="0"/>
                        </a:spcAft>
                        <a:buNone/>
                      </a:pPr>
                      <a:r>
                        <a:rPr lang="en-US"/>
                        <a:t>GCS Configuration</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CanSat Preparation </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Rocket CanSat Integration </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Launch Preparations Procedure</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Launch Procedure </a:t>
                      </a:r>
                      <a:endParaRPr/>
                    </a:p>
                  </a:txBody>
                  <a:tcPr marT="91425" marB="91425" marR="91425" marL="91425">
                    <a:solidFill>
                      <a:srgbClr val="00FFFF"/>
                    </a:solidFill>
                  </a:tcPr>
                </a:tc>
                <a:tc>
                  <a:txBody>
                    <a:bodyPr/>
                    <a:lstStyle/>
                    <a:p>
                      <a:pPr indent="0" lvl="0" marL="0" rtl="0" algn="ctr">
                        <a:spcBef>
                          <a:spcPts val="0"/>
                        </a:spcBef>
                        <a:spcAft>
                          <a:spcPts val="0"/>
                        </a:spcAft>
                        <a:buNone/>
                      </a:pPr>
                      <a:r>
                        <a:rPr lang="en-US"/>
                        <a:t>Removal Procedures</a:t>
                      </a:r>
                      <a:endParaRPr/>
                    </a:p>
                  </a:txBody>
                  <a:tcPr marT="91425" marB="91425" marR="91425" marL="91425">
                    <a:solidFill>
                      <a:srgbClr val="00FFFF"/>
                    </a:solidFill>
                  </a:tcPr>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9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74" name="Google Shape;2074;p19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75" name="Google Shape;2075;p19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CanSat Location and Recovery</a:t>
            </a:r>
            <a:endParaRPr/>
          </a:p>
        </p:txBody>
      </p:sp>
      <p:sp>
        <p:nvSpPr>
          <p:cNvPr id="2076" name="Google Shape;2076;p19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58775" lvl="0" marL="457200" marR="0" rtl="0" algn="l">
              <a:lnSpc>
                <a:spcPct val="100000"/>
              </a:lnSpc>
              <a:spcBef>
                <a:spcPts val="480"/>
              </a:spcBef>
              <a:spcAft>
                <a:spcPts val="0"/>
              </a:spcAft>
              <a:buSzPts val="2050"/>
              <a:buChar char="●"/>
            </a:pPr>
            <a:r>
              <a:rPr b="0" lang="en-US" sz="2050"/>
              <a:t>We will use a drone with a camera to an easier detection of container and payload.</a:t>
            </a:r>
            <a:endParaRPr b="0" sz="2050"/>
          </a:p>
          <a:p>
            <a:pPr indent="0" lvl="0" marL="0" marR="0" rtl="0" algn="l">
              <a:lnSpc>
                <a:spcPct val="100000"/>
              </a:lnSpc>
              <a:spcBef>
                <a:spcPts val="480"/>
              </a:spcBef>
              <a:spcAft>
                <a:spcPts val="0"/>
              </a:spcAft>
              <a:buNone/>
            </a:pPr>
            <a:r>
              <a:t/>
            </a:r>
            <a:endParaRPr b="0" sz="2050"/>
          </a:p>
          <a:p>
            <a:pPr indent="0" lvl="0" marL="0" marR="0" rtl="0" algn="l">
              <a:lnSpc>
                <a:spcPct val="100000"/>
              </a:lnSpc>
              <a:spcBef>
                <a:spcPts val="480"/>
              </a:spcBef>
              <a:spcAft>
                <a:spcPts val="0"/>
              </a:spcAft>
              <a:buNone/>
            </a:pPr>
            <a:r>
              <a:t/>
            </a:r>
            <a:endParaRPr b="0" sz="2050"/>
          </a:p>
          <a:p>
            <a:pPr indent="0" lvl="0" marL="0" marR="0" rtl="0" algn="l">
              <a:lnSpc>
                <a:spcPct val="100000"/>
              </a:lnSpc>
              <a:spcBef>
                <a:spcPts val="480"/>
              </a:spcBef>
              <a:spcAft>
                <a:spcPts val="0"/>
              </a:spcAft>
              <a:buNone/>
            </a:pPr>
            <a:r>
              <a:t/>
            </a:r>
            <a:endParaRPr b="0" sz="2050"/>
          </a:p>
          <a:p>
            <a:pPr indent="-358775" lvl="0" marL="457200" marR="0" rtl="0" algn="l">
              <a:lnSpc>
                <a:spcPct val="100000"/>
              </a:lnSpc>
              <a:spcBef>
                <a:spcPts val="480"/>
              </a:spcBef>
              <a:spcAft>
                <a:spcPts val="0"/>
              </a:spcAft>
              <a:buSzPts val="2050"/>
              <a:buChar char="●"/>
            </a:pPr>
            <a:r>
              <a:rPr b="0" lang="en-US" sz="2050"/>
              <a:t>Container color will be chosen from red, Pink or orange. </a:t>
            </a:r>
            <a:endParaRPr b="0" sz="2050"/>
          </a:p>
          <a:p>
            <a:pPr indent="0" lvl="0" marL="0" marR="0" rtl="0" algn="l">
              <a:lnSpc>
                <a:spcPct val="100000"/>
              </a:lnSpc>
              <a:spcBef>
                <a:spcPts val="480"/>
              </a:spcBef>
              <a:spcAft>
                <a:spcPts val="0"/>
              </a:spcAft>
              <a:buNone/>
            </a:pPr>
            <a:r>
              <a:t/>
            </a:r>
            <a:endParaRPr b="0" sz="2050"/>
          </a:p>
          <a:p>
            <a:pPr indent="0" lvl="0" marL="0" marR="0" rtl="0" algn="l">
              <a:lnSpc>
                <a:spcPct val="100000"/>
              </a:lnSpc>
              <a:spcBef>
                <a:spcPts val="480"/>
              </a:spcBef>
              <a:spcAft>
                <a:spcPts val="0"/>
              </a:spcAft>
              <a:buNone/>
            </a:pPr>
            <a:r>
              <a:t/>
            </a:r>
            <a:endParaRPr b="0" sz="2050"/>
          </a:p>
          <a:p>
            <a:pPr indent="0" lvl="0" marL="0" marR="0" rtl="0" algn="l">
              <a:lnSpc>
                <a:spcPct val="100000"/>
              </a:lnSpc>
              <a:spcBef>
                <a:spcPts val="480"/>
              </a:spcBef>
              <a:spcAft>
                <a:spcPts val="0"/>
              </a:spcAft>
              <a:buNone/>
            </a:pPr>
            <a:r>
              <a:t/>
            </a:r>
            <a:endParaRPr b="0" sz="2050"/>
          </a:p>
          <a:p>
            <a:pPr indent="0" lvl="0" marL="0" marR="0" rtl="0" algn="l">
              <a:lnSpc>
                <a:spcPct val="100000"/>
              </a:lnSpc>
              <a:spcBef>
                <a:spcPts val="480"/>
              </a:spcBef>
              <a:spcAft>
                <a:spcPts val="0"/>
              </a:spcAft>
              <a:buNone/>
            </a:pPr>
            <a:r>
              <a:t/>
            </a:r>
            <a:endParaRPr b="0" sz="2050"/>
          </a:p>
          <a:p>
            <a:pPr indent="-358775" lvl="0" marL="457200" marR="0" rtl="0" algn="l">
              <a:lnSpc>
                <a:spcPct val="100000"/>
              </a:lnSpc>
              <a:spcBef>
                <a:spcPts val="480"/>
              </a:spcBef>
              <a:spcAft>
                <a:spcPts val="0"/>
              </a:spcAft>
              <a:buSzPts val="2050"/>
              <a:buChar char="●"/>
            </a:pPr>
            <a:r>
              <a:rPr b="0" lang="en-US" sz="2050"/>
              <a:t>Team Leader’s phone number and email address and team’s number will be labeling on both container and payload</a:t>
            </a:r>
            <a:endParaRPr b="1" i="0" sz="2400" u="none" cap="none" strike="noStrike">
              <a:solidFill>
                <a:schemeClr val="dk1"/>
              </a:solidFill>
              <a:latin typeface="Arial"/>
              <a:ea typeface="Arial"/>
              <a:cs typeface="Arial"/>
              <a:sym typeface="Arial"/>
            </a:endParaRPr>
          </a:p>
        </p:txBody>
      </p:sp>
      <p:sp>
        <p:nvSpPr>
          <p:cNvPr id="2077" name="Google Shape;2077;p19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192"/>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83" name="Google Shape;2083;p192"/>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84" name="Google Shape;2084;p192"/>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Mission Rehearsal Activities</a:t>
            </a:r>
            <a:endParaRPr/>
          </a:p>
        </p:txBody>
      </p:sp>
      <p:sp>
        <p:nvSpPr>
          <p:cNvPr id="2085" name="Google Shape;2085;p19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a:t>Description of mission operations rehearsal activities including:</a:t>
            </a:r>
            <a:endParaRPr/>
          </a:p>
          <a:p>
            <a:pPr indent="-285750" lvl="1" marL="742950" rtl="0" algn="l">
              <a:spcBef>
                <a:spcPts val="480"/>
              </a:spcBef>
              <a:spcAft>
                <a:spcPts val="0"/>
              </a:spcAft>
              <a:buSzPts val="2400"/>
              <a:buChar char="–"/>
            </a:pPr>
            <a:r>
              <a:rPr lang="en-US"/>
              <a:t>Details of activities rehearsed to date</a:t>
            </a:r>
            <a:endParaRPr/>
          </a:p>
          <a:p>
            <a:pPr indent="-228600" lvl="2" marL="1143000" rtl="0" algn="l">
              <a:spcBef>
                <a:spcPts val="400"/>
              </a:spcBef>
              <a:spcAft>
                <a:spcPts val="0"/>
              </a:spcAft>
              <a:buSzPts val="2000"/>
              <a:buChar char="•"/>
            </a:pPr>
            <a:r>
              <a:rPr lang="en-US"/>
              <a:t>Ground system radio link check procedures</a:t>
            </a:r>
            <a:endParaRPr/>
          </a:p>
          <a:p>
            <a:pPr indent="-228600" lvl="2" marL="1143000" rtl="0" algn="l">
              <a:spcBef>
                <a:spcPts val="400"/>
              </a:spcBef>
              <a:spcAft>
                <a:spcPts val="0"/>
              </a:spcAft>
              <a:buSzPts val="2000"/>
              <a:buChar char="•"/>
            </a:pPr>
            <a:r>
              <a:rPr lang="en-US"/>
              <a:t>Powering on/off the CanSat</a:t>
            </a:r>
            <a:endParaRPr/>
          </a:p>
          <a:p>
            <a:pPr indent="-228600" lvl="2" marL="1143000" rtl="0" algn="l">
              <a:spcBef>
                <a:spcPts val="400"/>
              </a:spcBef>
              <a:spcAft>
                <a:spcPts val="0"/>
              </a:spcAft>
              <a:buSzPts val="2000"/>
              <a:buChar char="•"/>
            </a:pPr>
            <a:r>
              <a:rPr lang="en-US"/>
              <a:t>Launch configuration preparations (e.g., final assembly and stowing appendages)</a:t>
            </a:r>
            <a:endParaRPr/>
          </a:p>
          <a:p>
            <a:pPr indent="-228600" lvl="2" marL="1143000" rtl="0" algn="l">
              <a:spcBef>
                <a:spcPts val="400"/>
              </a:spcBef>
              <a:spcAft>
                <a:spcPts val="0"/>
              </a:spcAft>
              <a:buSzPts val="2000"/>
              <a:buChar char="•"/>
            </a:pPr>
            <a:r>
              <a:rPr lang="en-US"/>
              <a:t>Loading the CanSat in the launch vehicle</a:t>
            </a:r>
            <a:endParaRPr/>
          </a:p>
          <a:p>
            <a:pPr indent="-228600" lvl="2" marL="1143000" rtl="0" algn="l">
              <a:spcBef>
                <a:spcPts val="400"/>
              </a:spcBef>
              <a:spcAft>
                <a:spcPts val="0"/>
              </a:spcAft>
              <a:buSzPts val="2000"/>
              <a:buChar char="•"/>
            </a:pPr>
            <a:r>
              <a:rPr lang="en-US"/>
              <a:t>Telemetry processing, archiving, and analysis</a:t>
            </a:r>
            <a:endParaRPr/>
          </a:p>
          <a:p>
            <a:pPr indent="-228600" lvl="2" marL="1143000" rtl="0" algn="l">
              <a:spcBef>
                <a:spcPts val="400"/>
              </a:spcBef>
              <a:spcAft>
                <a:spcPts val="0"/>
              </a:spcAft>
              <a:buSzPts val="2000"/>
              <a:buChar char="•"/>
            </a:pPr>
            <a:r>
              <a:rPr lang="en-US"/>
              <a:t>Recovery</a:t>
            </a:r>
            <a:endParaRPr/>
          </a:p>
          <a:p>
            <a:pPr indent="-342900" lvl="0" marL="342900" rtl="0" algn="l">
              <a:spcBef>
                <a:spcPts val="480"/>
              </a:spcBef>
              <a:spcAft>
                <a:spcPts val="0"/>
              </a:spcAft>
              <a:buSzPts val="2400"/>
              <a:buChar char="•"/>
            </a:pPr>
            <a:r>
              <a:rPr lang="en-US"/>
              <a:t>Description of written procedures developed/required</a:t>
            </a:r>
            <a:endParaRPr/>
          </a:p>
        </p:txBody>
      </p:sp>
      <p:sp>
        <p:nvSpPr>
          <p:cNvPr id="2086" name="Google Shape;2086;p192"/>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64" name="Google Shape;264;p3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65" name="Google Shape;265;p3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66" name="Google Shape;266;p3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67" name="Google Shape;267;p31"/>
          <p:cNvGraphicFramePr/>
          <p:nvPr/>
        </p:nvGraphicFramePr>
        <p:xfrm>
          <a:off x="228600" y="1045513"/>
          <a:ext cx="3000000" cy="3000000"/>
        </p:xfrm>
        <a:graphic>
          <a:graphicData uri="http://schemas.openxmlformats.org/drawingml/2006/table">
            <a:tbl>
              <a:tblPr>
                <a:noFill/>
                <a:tableStyleId>{5248A033-B59B-4F7F-8831-354D96AE2D3F}</a:tableStyleId>
              </a:tblPr>
              <a:tblGrid>
                <a:gridCol w="624175"/>
                <a:gridCol w="8062625"/>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r>
              <a:tr h="403500">
                <a:tc>
                  <a:txBody>
                    <a:bodyPr/>
                    <a:lstStyle/>
                    <a:p>
                      <a:pPr indent="0" lvl="0" marL="0" rtl="0" algn="ctr">
                        <a:spcBef>
                          <a:spcPts val="0"/>
                        </a:spcBef>
                        <a:spcAft>
                          <a:spcPts val="0"/>
                        </a:spcAft>
                        <a:buNone/>
                      </a:pPr>
                      <a:r>
                        <a:rPr lang="en-US"/>
                        <a:t>58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Each team shall develop their own ground station.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59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telemetry shall be displayed in real time during descent on the ground station.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60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telemetry shall be displayed in engineering units (meters, meters/sec, Celsius, etc.)</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61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Teams shall plot each telemetry data field in real time during flight.</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62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ground station shall include one laptop computer with a minimum of two hours of battery operation, XBEE radio and a hand-held antenna.</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63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ground station must be portable so the team can be positioned at the ground station operation site along the flight line. AC power will not be available at the ground station operation site.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64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ground station software shall be able to command the container to operate in simulation mode by sending two commands, SIMULATION ENABLE and SIMULATION ACTIVATE.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0750">
                <a:tc>
                  <a:txBody>
                    <a:bodyPr/>
                    <a:lstStyle/>
                    <a:p>
                      <a:pPr indent="0" lvl="0" marL="0" rtl="0" algn="ctr">
                        <a:spcBef>
                          <a:spcPts val="0"/>
                        </a:spcBef>
                        <a:spcAft>
                          <a:spcPts val="0"/>
                        </a:spcAft>
                        <a:buNone/>
                      </a:pPr>
                      <a:r>
                        <a:rPr lang="en-US"/>
                        <a:t>65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When in simulation mode, the ground station shall transmit pressure data from a csv file provided by the competition at a 1 Hz interval to the container.</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19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092" name="Google Shape;2092;p19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093" name="Google Shape;2093;p19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Mission Rehearsal Activities</a:t>
            </a:r>
            <a:endParaRPr/>
          </a:p>
        </p:txBody>
      </p:sp>
      <p:sp>
        <p:nvSpPr>
          <p:cNvPr id="2094" name="Google Shape;2094;p19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a:t>Ground system radio link check procedures </a:t>
            </a:r>
            <a:endParaRPr/>
          </a:p>
          <a:p>
            <a:pPr indent="-304800" lvl="0" marL="457200" rtl="0" algn="l">
              <a:spcBef>
                <a:spcPts val="0"/>
              </a:spcBef>
              <a:spcAft>
                <a:spcPts val="0"/>
              </a:spcAft>
              <a:buSzPts val="1200"/>
              <a:buChar char="●"/>
            </a:pPr>
            <a:r>
              <a:rPr lang="en-US" sz="1200"/>
              <a:t> Assembly of components, testing and troubleshooting Powering on/off the CanSat </a:t>
            </a:r>
            <a:endParaRPr sz="1200"/>
          </a:p>
          <a:p>
            <a:pPr indent="-304800" lvl="0" marL="457200" rtl="0" algn="l">
              <a:spcBef>
                <a:spcPts val="0"/>
              </a:spcBef>
              <a:spcAft>
                <a:spcPts val="0"/>
              </a:spcAft>
              <a:buSzPts val="1200"/>
              <a:buChar char="●"/>
            </a:pPr>
            <a:r>
              <a:rPr lang="en-US" sz="1200"/>
              <a:t>Visual verification of loose electronic components before turning on</a:t>
            </a:r>
            <a:endParaRPr sz="1200"/>
          </a:p>
          <a:p>
            <a:pPr indent="-304800" lvl="0" marL="457200" rtl="0" algn="l">
              <a:spcBef>
                <a:spcPts val="0"/>
              </a:spcBef>
              <a:spcAft>
                <a:spcPts val="0"/>
              </a:spcAft>
              <a:buSzPts val="1200"/>
              <a:buChar char="●"/>
            </a:pPr>
            <a:r>
              <a:rPr lang="en-US" sz="1200"/>
              <a:t>Turn on container</a:t>
            </a:r>
            <a:endParaRPr sz="1200"/>
          </a:p>
          <a:p>
            <a:pPr indent="-304800" lvl="0" marL="457200" rtl="0" algn="l">
              <a:spcBef>
                <a:spcPts val="0"/>
              </a:spcBef>
              <a:spcAft>
                <a:spcPts val="0"/>
              </a:spcAft>
              <a:buSzPts val="1200"/>
              <a:buChar char="●"/>
            </a:pPr>
            <a:r>
              <a:rPr lang="en-US" sz="1200"/>
              <a:t>Turn on the two payload in sequential order </a:t>
            </a:r>
            <a:endParaRPr sz="1200"/>
          </a:p>
          <a:p>
            <a:pPr indent="-304800" lvl="0" marL="457200" rtl="0" algn="l">
              <a:spcBef>
                <a:spcPts val="0"/>
              </a:spcBef>
              <a:spcAft>
                <a:spcPts val="0"/>
              </a:spcAft>
              <a:buSzPts val="1200"/>
              <a:buChar char="●"/>
            </a:pPr>
            <a:r>
              <a:rPr lang="en-US" sz="1200"/>
              <a:t>Wait for the container send telemetry indicating the two payload working properly</a:t>
            </a:r>
            <a:r>
              <a:rPr lang="en-US" sz="1200"/>
              <a:t> </a:t>
            </a:r>
            <a:endParaRPr sz="1200"/>
          </a:p>
          <a:p>
            <a:pPr indent="0" lvl="0" marL="457200" rtl="0" algn="ctr">
              <a:spcBef>
                <a:spcPts val="0"/>
              </a:spcBef>
              <a:spcAft>
                <a:spcPts val="0"/>
              </a:spcAft>
              <a:buNone/>
            </a:pPr>
            <a:r>
              <a:rPr lang="en-US"/>
              <a:t>Launch configuration preparations</a:t>
            </a:r>
            <a:r>
              <a:rPr lang="en-US" sz="1200"/>
              <a:t> </a:t>
            </a:r>
            <a:endParaRPr sz="1200"/>
          </a:p>
          <a:p>
            <a:pPr indent="-304800" lvl="0" marL="457200" rtl="0" algn="l">
              <a:spcBef>
                <a:spcPts val="0"/>
              </a:spcBef>
              <a:spcAft>
                <a:spcPts val="0"/>
              </a:spcAft>
              <a:buSzPts val="1200"/>
              <a:buChar char="●"/>
            </a:pPr>
            <a:r>
              <a:rPr lang="en-US" sz="1200"/>
              <a:t>Visual verification of mechanical system  </a:t>
            </a:r>
            <a:endParaRPr sz="1200"/>
          </a:p>
          <a:p>
            <a:pPr indent="-304800" lvl="0" marL="457200" rtl="0" algn="l">
              <a:spcBef>
                <a:spcPts val="0"/>
              </a:spcBef>
              <a:spcAft>
                <a:spcPts val="0"/>
              </a:spcAft>
              <a:buSzPts val="1200"/>
              <a:buChar char="●"/>
            </a:pPr>
            <a:r>
              <a:rPr lang="en-US" sz="1200"/>
              <a:t>Intallation of the payload in the container and locking with rubber bands</a:t>
            </a:r>
            <a:endParaRPr sz="1200"/>
          </a:p>
          <a:p>
            <a:pPr indent="-304800" lvl="0" marL="457200" rtl="0" algn="l">
              <a:spcBef>
                <a:spcPts val="0"/>
              </a:spcBef>
              <a:spcAft>
                <a:spcPts val="0"/>
              </a:spcAft>
              <a:buSzPts val="1200"/>
              <a:buChar char="●"/>
            </a:pPr>
            <a:r>
              <a:rPr lang="en-US" sz="1200"/>
              <a:t>Close the container top hatch</a:t>
            </a:r>
            <a:endParaRPr sz="1200"/>
          </a:p>
          <a:p>
            <a:pPr indent="-304800" lvl="0" marL="457200" rtl="0" algn="l">
              <a:spcBef>
                <a:spcPts val="0"/>
              </a:spcBef>
              <a:spcAft>
                <a:spcPts val="0"/>
              </a:spcAft>
              <a:buSzPts val="1200"/>
              <a:buChar char="●"/>
            </a:pPr>
            <a:r>
              <a:rPr lang="en-US" sz="1200"/>
              <a:t>Stowing the parachute on top of container to ensure deployment</a:t>
            </a:r>
            <a:endParaRPr sz="1200"/>
          </a:p>
          <a:p>
            <a:pPr indent="0" lvl="0" marL="1371600" rtl="0" algn="ctr">
              <a:spcBef>
                <a:spcPts val="480"/>
              </a:spcBef>
              <a:spcAft>
                <a:spcPts val="0"/>
              </a:spcAft>
              <a:buNone/>
            </a:pPr>
            <a:r>
              <a:rPr lang="en-US"/>
              <a:t>Loading the CanSat in the launch vehicle</a:t>
            </a:r>
            <a:endParaRPr/>
          </a:p>
          <a:p>
            <a:pPr indent="-304800" lvl="0" marL="457200" rtl="0" algn="l">
              <a:spcBef>
                <a:spcPts val="480"/>
              </a:spcBef>
              <a:spcAft>
                <a:spcPts val="0"/>
              </a:spcAft>
              <a:buSzPts val="1200"/>
              <a:buChar char="●"/>
            </a:pPr>
            <a:r>
              <a:rPr lang="en-US" sz="1200"/>
              <a:t>Installation of the Cansat into the rocket payload section</a:t>
            </a:r>
            <a:endParaRPr sz="1200"/>
          </a:p>
          <a:p>
            <a:pPr indent="0" lvl="0" marL="457200" rtl="0" algn="ctr">
              <a:spcBef>
                <a:spcPts val="480"/>
              </a:spcBef>
              <a:spcAft>
                <a:spcPts val="0"/>
              </a:spcAft>
              <a:buNone/>
            </a:pPr>
            <a:r>
              <a:rPr lang="en-US"/>
              <a:t>Telemetry processing, archiving, and analysis</a:t>
            </a:r>
            <a:endParaRPr/>
          </a:p>
          <a:p>
            <a:pPr indent="0" lvl="0" marL="0" rtl="0" algn="l">
              <a:spcBef>
                <a:spcPts val="480"/>
              </a:spcBef>
              <a:spcAft>
                <a:spcPts val="0"/>
              </a:spcAft>
              <a:buNone/>
            </a:pPr>
            <a:r>
              <a:rPr lang="en-US" sz="1200"/>
              <a:t>    • Reading graphs and indicators on GCS GUI • Verification of CSV file </a:t>
            </a:r>
            <a:endParaRPr sz="1200"/>
          </a:p>
          <a:p>
            <a:pPr indent="0" lvl="0" marL="457200" rtl="0" algn="ctr">
              <a:spcBef>
                <a:spcPts val="480"/>
              </a:spcBef>
              <a:spcAft>
                <a:spcPts val="0"/>
              </a:spcAft>
              <a:buNone/>
            </a:pPr>
            <a:r>
              <a:rPr lang="en-US"/>
              <a:t>Recovery </a:t>
            </a:r>
            <a:endParaRPr/>
          </a:p>
          <a:p>
            <a:pPr indent="0" lvl="0" marL="0" rtl="0" algn="l">
              <a:spcBef>
                <a:spcPts val="480"/>
              </a:spcBef>
              <a:spcAft>
                <a:spcPts val="0"/>
              </a:spcAft>
              <a:buNone/>
            </a:pPr>
            <a:r>
              <a:rPr lang="en-US" sz="1200"/>
              <a:t>    • Audio beacon distinct sequence familiarization to locate our container </a:t>
            </a:r>
            <a:endParaRPr sz="1200"/>
          </a:p>
          <a:p>
            <a:pPr indent="0" lvl="0" marL="0" rtl="0" algn="l">
              <a:spcBef>
                <a:spcPts val="480"/>
              </a:spcBef>
              <a:spcAft>
                <a:spcPts val="0"/>
              </a:spcAft>
              <a:buNone/>
            </a:pPr>
            <a:r>
              <a:rPr lang="en-US" sz="1200"/>
              <a:t>    • Use the </a:t>
            </a:r>
            <a:r>
              <a:rPr lang="en-US" sz="1200"/>
              <a:t>drone</a:t>
            </a:r>
            <a:r>
              <a:rPr lang="en-US" sz="1200"/>
              <a:t> to </a:t>
            </a:r>
            <a:r>
              <a:rPr lang="en-US" sz="1200"/>
              <a:t>locate</a:t>
            </a:r>
            <a:r>
              <a:rPr lang="en-US" sz="1200"/>
              <a:t> the payloads </a:t>
            </a:r>
            <a:endParaRPr sz="1200"/>
          </a:p>
        </p:txBody>
      </p:sp>
      <p:sp>
        <p:nvSpPr>
          <p:cNvPr id="2095" name="Google Shape;2095;p19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19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101" name="Google Shape;2101;p194"/>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02" name="Google Shape;2102;p194"/>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Requirements Compliance</a:t>
            </a:r>
            <a:endParaRPr/>
          </a:p>
        </p:txBody>
      </p:sp>
      <p:sp>
        <p:nvSpPr>
          <p:cNvPr id="2103" name="Google Shape;2103;p194"/>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19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Overview</a:t>
            </a:r>
            <a:endParaRPr/>
          </a:p>
        </p:txBody>
      </p:sp>
      <p:sp>
        <p:nvSpPr>
          <p:cNvPr id="2109" name="Google Shape;2109;p195"/>
          <p:cNvSpPr txBox="1"/>
          <p:nvPr>
            <p:ph idx="1" type="body"/>
          </p:nvPr>
        </p:nvSpPr>
        <p:spPr>
          <a:xfrm>
            <a:off x="228600" y="1066800"/>
            <a:ext cx="8686800" cy="510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a:p>
            <a:pPr indent="0" lvl="0" marL="342900" marR="0" rtl="0" algn="l">
              <a:lnSpc>
                <a:spcPct val="100000"/>
              </a:lnSpc>
              <a:spcBef>
                <a:spcPts val="480"/>
              </a:spcBef>
              <a:spcAft>
                <a:spcPts val="0"/>
              </a:spcAft>
              <a:buSzPts val="2400"/>
              <a:buNone/>
            </a:pPr>
            <a:r>
              <a:t/>
            </a:r>
            <a:endParaRPr/>
          </a:p>
        </p:txBody>
      </p:sp>
      <p:sp>
        <p:nvSpPr>
          <p:cNvPr id="2110" name="Google Shape;2110;p19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111" name="Google Shape;2111;p19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2112" name="Google Shape;2112;p195"/>
          <p:cNvGraphicFramePr/>
          <p:nvPr/>
        </p:nvGraphicFramePr>
        <p:xfrm>
          <a:off x="228600" y="1086000"/>
          <a:ext cx="3000000" cy="3000000"/>
        </p:xfrm>
        <a:graphic>
          <a:graphicData uri="http://schemas.openxmlformats.org/drawingml/2006/table">
            <a:tbl>
              <a:tblPr>
                <a:noFill/>
                <a:tableStyleId>{5248A033-B59B-4F7F-8831-354D96AE2D3F}</a:tableStyleId>
              </a:tblPr>
              <a:tblGrid>
                <a:gridCol w="540350"/>
                <a:gridCol w="6358975"/>
                <a:gridCol w="893725"/>
                <a:gridCol w="893725"/>
              </a:tblGrid>
              <a:tr h="422800">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Comply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Slides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c vMerge="1"/>
                <a:tc vMerge="1"/>
              </a:tr>
              <a:tr h="435450">
                <a:tc>
                  <a:txBody>
                    <a:bodyPr/>
                    <a:lstStyle/>
                    <a:p>
                      <a:pPr indent="0" lvl="0" marL="0" rtl="0" algn="ctr">
                        <a:spcBef>
                          <a:spcPts val="0"/>
                        </a:spcBef>
                        <a:spcAft>
                          <a:spcPts val="0"/>
                        </a:spcAft>
                        <a:buNone/>
                      </a:pPr>
                      <a:r>
                        <a:rPr lang="en-US"/>
                        <a:t>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Total mass of the CanSat (science payloads and container) shall be 600 grams +/- 10 grams.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t>98,99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CanSat shall fit in a cylindrical envelope of 125 mm diameter x 400 mm length. Tolerances are to be included to facilitate container deployment from the rocket fairing.</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31</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not have any sharp edges to cause it to get stuck in the rocket payload section which is made of cardboard.</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31</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be a fluorescent color; pink, red or orange.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53</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shall be solid and fully enclose the science payloads. Small holes to allow access to turn on the science payloads is allowed. The end of the container where the payload deploys may be open.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25</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rocket airframe shall not be used to restrain any deployable parts of the CanSat.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25</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rocket airframe shall not be used as part of the CanSat operations.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25</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parachute shall not be enclosed in the container structure. It shall be external and attached to the container so that it opens immediately when deployed from the rocket.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25</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
        <p:nvSpPr>
          <p:cNvPr id="2113" name="Google Shape;2113;p19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Jorge Royon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19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Overview</a:t>
            </a:r>
            <a:endParaRPr/>
          </a:p>
        </p:txBody>
      </p:sp>
      <p:sp>
        <p:nvSpPr>
          <p:cNvPr id="2119" name="Google Shape;2119;p19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2120" name="Google Shape;2120;p19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21" name="Google Shape;2121;p19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122" name="Google Shape;2122;p196"/>
          <p:cNvGraphicFramePr/>
          <p:nvPr/>
        </p:nvGraphicFramePr>
        <p:xfrm>
          <a:off x="228600" y="1106775"/>
          <a:ext cx="3000000" cy="3000000"/>
        </p:xfrm>
        <a:graphic>
          <a:graphicData uri="http://schemas.openxmlformats.org/drawingml/2006/table">
            <a:tbl>
              <a:tblPr>
                <a:noFill/>
                <a:tableStyleId>{5248A033-B59B-4F7F-8831-354D96AE2D3F}</a:tableStyleId>
              </a:tblPr>
              <a:tblGrid>
                <a:gridCol w="450125"/>
                <a:gridCol w="6560650"/>
                <a:gridCol w="820450"/>
                <a:gridCol w="820450"/>
              </a:tblGrid>
              <a:tr h="100000">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Comply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Slides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c vMerge="1"/>
                <a:tc vMerge="1"/>
              </a:tr>
              <a:tr h="435450">
                <a:tc>
                  <a:txBody>
                    <a:bodyPr/>
                    <a:lstStyle/>
                    <a:p>
                      <a:pPr indent="0" lvl="0" marL="0" rtl="0" algn="ctr">
                        <a:spcBef>
                          <a:spcPts val="0"/>
                        </a:spcBef>
                        <a:spcAft>
                          <a:spcPts val="0"/>
                        </a:spcAft>
                        <a:buNone/>
                      </a:pPr>
                      <a:r>
                        <a:rPr lang="en-US"/>
                        <a:t>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Parachutes shall be fluorescent Pink or Orange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t>53</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descent rate of the CanSat (container and science payload) shall be 15 meters/second +/- 5m/s. </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58</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structures shall be built to survive 15 Gs of launch acceleration.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163-173</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structures shall be built to survive 30 Gs of shock.</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163-173</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electronics shall be hard mounted using proper mounts such as standoffs, screws, or high performance adhesives.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94</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All mechanisms shall be capable of maintaining their configuration or states under all forces.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1-173</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Mechanisms shall not use pyrotechnics or chemicals.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1-173</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Mechanisms that use heat (e.g., nichrome wire) shall not be exposed to the outside environment to reduce potential risk of setting vegetation on fire.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solidFill>
                            <a:schemeClr val="dk1"/>
                          </a:solidFill>
                        </a:rPr>
                        <a:t>1-173</a:t>
                      </a:r>
                      <a:endParaRPr>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35450">
                <a:tc>
                  <a:txBody>
                    <a:bodyPr/>
                    <a:lstStyle/>
                    <a:p>
                      <a:pPr indent="0" lvl="0" marL="0" rtl="0" algn="ctr">
                        <a:spcBef>
                          <a:spcPts val="0"/>
                        </a:spcBef>
                        <a:spcAft>
                          <a:spcPts val="0"/>
                        </a:spcAft>
                        <a:buNone/>
                      </a:pPr>
                      <a:r>
                        <a:rPr lang="en-US"/>
                        <a:t>17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Both the container and payloads shall be labeled with team contact information including email address.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t>1-173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19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Overview</a:t>
            </a:r>
            <a:endParaRPr/>
          </a:p>
        </p:txBody>
      </p:sp>
      <p:sp>
        <p:nvSpPr>
          <p:cNvPr id="2128" name="Google Shape;2128;p19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2129" name="Google Shape;2129;p19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30" name="Google Shape;2130;p19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131" name="Google Shape;2131;p197"/>
          <p:cNvGraphicFramePr/>
          <p:nvPr/>
        </p:nvGraphicFramePr>
        <p:xfrm>
          <a:off x="228600" y="1085625"/>
          <a:ext cx="3000000" cy="3000000"/>
        </p:xfrm>
        <a:graphic>
          <a:graphicData uri="http://schemas.openxmlformats.org/drawingml/2006/table">
            <a:tbl>
              <a:tblPr>
                <a:noFill/>
                <a:tableStyleId>{5248A033-B59B-4F7F-8831-354D96AE2D3F}</a:tableStyleId>
              </a:tblPr>
              <a:tblGrid>
                <a:gridCol w="527950"/>
                <a:gridCol w="6533475"/>
                <a:gridCol w="809925"/>
                <a:gridCol w="809925"/>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Comply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Slides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c vMerge="1"/>
                <a:tc vMerge="1"/>
              </a:tr>
              <a:tr h="650750">
                <a:tc>
                  <a:txBody>
                    <a:bodyPr/>
                    <a:lstStyle/>
                    <a:p>
                      <a:pPr indent="0" lvl="0" marL="0" rtl="0" algn="ctr">
                        <a:spcBef>
                          <a:spcPts val="0"/>
                        </a:spcBef>
                        <a:spcAft>
                          <a:spcPts val="0"/>
                        </a:spcAft>
                        <a:buNone/>
                      </a:pPr>
                      <a:r>
                        <a:rPr lang="en-US"/>
                        <a:t>18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Cost of the CanSat shall be under $1000. Ground support and analysis tools are not included in the cost.</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t>195</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650750">
                <a:tc>
                  <a:txBody>
                    <a:bodyPr/>
                    <a:lstStyle/>
                    <a:p>
                      <a:pPr indent="0" lvl="0" marL="0" rtl="0" algn="ctr">
                        <a:spcBef>
                          <a:spcPts val="0"/>
                        </a:spcBef>
                        <a:spcAft>
                          <a:spcPts val="0"/>
                        </a:spcAft>
                        <a:buNone/>
                      </a:pPr>
                      <a:r>
                        <a:rPr lang="en-US"/>
                        <a:t>19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XBEE radios shall be used for telemetry. 2.4 GHz Series radios are allowed. 900 MHz XBEE radios are also allowed.</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151-162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20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XBEE radios shall have their NETID/PANID set to their team number.</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151-163</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21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XBEE radios shall not use broadcast mode.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151-162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22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descend spinning passively like a maple seed with no propulsion.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43-69</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23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have a maximum descent rate of 20 m/s.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43-69</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24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wing of the science payload shall be colored fluorescent orange, pink or green.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52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25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measure altitude using an air pressure sensor.</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32-42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19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Overview</a:t>
            </a:r>
            <a:endParaRPr/>
          </a:p>
        </p:txBody>
      </p:sp>
      <p:sp>
        <p:nvSpPr>
          <p:cNvPr id="2137" name="Google Shape;2137;p19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2138" name="Google Shape;2138;p19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39" name="Google Shape;2139;p19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140" name="Google Shape;2140;p198"/>
          <p:cNvGraphicFramePr/>
          <p:nvPr/>
        </p:nvGraphicFramePr>
        <p:xfrm>
          <a:off x="228600" y="1085625"/>
          <a:ext cx="3000000" cy="3000000"/>
        </p:xfrm>
        <a:graphic>
          <a:graphicData uri="http://schemas.openxmlformats.org/drawingml/2006/table">
            <a:tbl>
              <a:tblPr>
                <a:noFill/>
                <a:tableStyleId>{5248A033-B59B-4F7F-8831-354D96AE2D3F}</a:tableStyleId>
              </a:tblPr>
              <a:tblGrid>
                <a:gridCol w="577300"/>
                <a:gridCol w="6454075"/>
                <a:gridCol w="820025"/>
                <a:gridCol w="820025"/>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Comply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Slides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c vMerge="1"/>
                <a:tc vMerge="1"/>
              </a:tr>
              <a:tr h="425025">
                <a:tc>
                  <a:txBody>
                    <a:bodyPr/>
                    <a:lstStyle/>
                    <a:p>
                      <a:pPr indent="0" lvl="0" marL="0" rtl="0" algn="ctr">
                        <a:spcBef>
                          <a:spcPts val="0"/>
                        </a:spcBef>
                        <a:spcAft>
                          <a:spcPts val="0"/>
                        </a:spcAft>
                        <a:buNone/>
                      </a:pPr>
                      <a:r>
                        <a:rPr lang="en-US"/>
                        <a:t>26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measure air temperature.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t>32-42</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03500">
                <a:tc>
                  <a:txBody>
                    <a:bodyPr/>
                    <a:lstStyle/>
                    <a:p>
                      <a:pPr indent="0" lvl="0" marL="0" rtl="0" algn="ctr">
                        <a:spcBef>
                          <a:spcPts val="0"/>
                        </a:spcBef>
                        <a:spcAft>
                          <a:spcPts val="0"/>
                        </a:spcAft>
                        <a:buNone/>
                      </a:pPr>
                      <a:r>
                        <a:rPr lang="en-US"/>
                        <a:t>27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measure rotation rate as it descends.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32-42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28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transmit all sensor data once per second.</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32-42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29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telemetry shall be transmitted to the container only.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32-42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30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have their NETID/PANID set to their team number plus five. If team number is 1000, sensor payload NETID is 1005.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100-120</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31</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electronics to receive sensor payload telemetry.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151</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32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electronics and mechanisms to release the science payloads.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90-91</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33</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a GPS sensor to track its position.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40</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34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include a pressure sensor to measure altitude.</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t>39</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19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Overview</a:t>
            </a:r>
            <a:endParaRPr/>
          </a:p>
        </p:txBody>
      </p:sp>
      <p:sp>
        <p:nvSpPr>
          <p:cNvPr id="2146" name="Google Shape;2146;p19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147" name="Google Shape;2147;p19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48" name="Google Shape;2148;p19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149" name="Google Shape;2149;p199"/>
          <p:cNvGraphicFramePr/>
          <p:nvPr/>
        </p:nvGraphicFramePr>
        <p:xfrm>
          <a:off x="228600" y="1085625"/>
          <a:ext cx="3000000" cy="3000000"/>
        </p:xfrm>
        <a:graphic>
          <a:graphicData uri="http://schemas.openxmlformats.org/drawingml/2006/table">
            <a:tbl>
              <a:tblPr>
                <a:noFill/>
                <a:tableStyleId>{5248A033-B59B-4F7F-8831-354D96AE2D3F}</a:tableStyleId>
              </a:tblPr>
              <a:tblGrid>
                <a:gridCol w="507275"/>
                <a:gridCol w="6576625"/>
                <a:gridCol w="800650"/>
                <a:gridCol w="800650"/>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Comply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Slides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c vMerge="1"/>
                <a:tc vMerge="1"/>
              </a:tr>
              <a:tr h="425025">
                <a:tc>
                  <a:txBody>
                    <a:bodyPr/>
                    <a:lstStyle/>
                    <a:p>
                      <a:pPr indent="0" lvl="0" marL="0" rtl="0" algn="ctr">
                        <a:spcBef>
                          <a:spcPts val="0"/>
                        </a:spcBef>
                        <a:spcAft>
                          <a:spcPts val="0"/>
                        </a:spcAft>
                        <a:buNone/>
                      </a:pPr>
                      <a:r>
                        <a:rPr lang="en-US" sz="1200"/>
                        <a:t>35</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t>The container shall measure its battery voltage.</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t>Y</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t>41</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03500">
                <a:tc>
                  <a:txBody>
                    <a:bodyPr/>
                    <a:lstStyle/>
                    <a:p>
                      <a:pPr indent="0" lvl="0" marL="0" rtl="0" algn="ctr">
                        <a:spcBef>
                          <a:spcPts val="0"/>
                        </a:spcBef>
                        <a:spcAft>
                          <a:spcPts val="0"/>
                        </a:spcAft>
                        <a:buNone/>
                      </a:pPr>
                      <a:r>
                        <a:rPr lang="en-US" sz="1200"/>
                        <a:t>36</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t>The container shall transmit its telemetry and the payload telemetry received once per second in the format described in the Telemetry Requirements section.</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Y</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144-145</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200"/>
                        <a:t>37</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t>The container shall stop transmitting telemetry when it lands.</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Y</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144-145</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200"/>
                        <a:t>38</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t>The container and science payloads must include an easily accessible power switch that can be accessed without disassembling the cansat and science payloads and in the stowed configuration.</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Y</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74</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200"/>
                        <a:t>39</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t>The container must include a power indicator such as an LED or sound generating device that can be easily seen or heard without disassembling the cansat and in the stowed state.</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Y</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75</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200"/>
                        <a:t>40</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t>An audio beacon is required for the container. It may be powered after landing or operate continuously.</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Y</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75</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200"/>
                        <a:t>41</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t>The audio beacon must have a minimum sound pressure level of 92 dB, unobstructed.</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Y</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75</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200"/>
                        <a:t>42</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t>Battery source may be alkaline, Ni-Cad, Ni-MH or Lithium. Lithium polymer batteries are not allowed. Lithium cells must be manufactured with a metal package similar to 18650 cells. Coin cells are allowed.</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rPr>
                        <a:t>Y</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75</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20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Overview</a:t>
            </a:r>
            <a:endParaRPr/>
          </a:p>
        </p:txBody>
      </p:sp>
      <p:sp>
        <p:nvSpPr>
          <p:cNvPr id="2155" name="Google Shape;2155;p20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2156" name="Google Shape;2156;p20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57" name="Google Shape;2157;p20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158" name="Google Shape;2158;p200"/>
          <p:cNvGraphicFramePr/>
          <p:nvPr/>
        </p:nvGraphicFramePr>
        <p:xfrm>
          <a:off x="228600" y="1045513"/>
          <a:ext cx="3000000" cy="3000000"/>
        </p:xfrm>
        <a:graphic>
          <a:graphicData uri="http://schemas.openxmlformats.org/drawingml/2006/table">
            <a:tbl>
              <a:tblPr>
                <a:noFill/>
                <a:tableStyleId>{5248A033-B59B-4F7F-8831-354D96AE2D3F}</a:tableStyleId>
              </a:tblPr>
              <a:tblGrid>
                <a:gridCol w="559475"/>
                <a:gridCol w="6525275"/>
                <a:gridCol w="788400"/>
                <a:gridCol w="788400"/>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Comply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Slides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c vMerge="1"/>
                <a:tc vMerge="1"/>
              </a:tr>
              <a:tr h="403500">
                <a:tc>
                  <a:txBody>
                    <a:bodyPr/>
                    <a:lstStyle/>
                    <a:p>
                      <a:pPr indent="0" lvl="0" marL="0" rtl="0" algn="ctr">
                        <a:spcBef>
                          <a:spcPts val="0"/>
                        </a:spcBef>
                        <a:spcAft>
                          <a:spcPts val="0"/>
                        </a:spcAft>
                        <a:buNone/>
                      </a:pPr>
                      <a:r>
                        <a:rPr lang="en-US"/>
                        <a:t>44</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An easily accessible battery compartment must be included allowing batteries to be installed or removed in less than a minute and not require a total disassembly of the CanSat.</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t>74</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45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Spring contacts shall not be used for making electrical connections to batteries. Shock forces can cause momentary disconnects.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74</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46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Cansat must operate during the environmental tests laid out in Section 3.5.</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163-173</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47</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Cansat shall operate for a minimum of two hours when integrated into the rocket.</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131</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48</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flight software shall maintain a count of packets transmitted, which shall increment with each packet transmission throughout the mission. The value shall be maintained through processor resets.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135-149</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49</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must maintain mission time throughout the whole mission even with processor resets or momentary power loss.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135-149</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a:t>50</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container shall have its time set to UTC time to within one second before launch.</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135-149</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20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Overview</a:t>
            </a:r>
            <a:endParaRPr/>
          </a:p>
        </p:txBody>
      </p:sp>
      <p:sp>
        <p:nvSpPr>
          <p:cNvPr id="2164" name="Google Shape;2164;p20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2165" name="Google Shape;2165;p20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66" name="Google Shape;2166;p20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167" name="Google Shape;2167;p201"/>
          <p:cNvGraphicFramePr/>
          <p:nvPr/>
        </p:nvGraphicFramePr>
        <p:xfrm>
          <a:off x="228600" y="1045513"/>
          <a:ext cx="3000000" cy="3000000"/>
        </p:xfrm>
        <a:graphic>
          <a:graphicData uri="http://schemas.openxmlformats.org/drawingml/2006/table">
            <a:tbl>
              <a:tblPr>
                <a:noFill/>
                <a:tableStyleId>{5248A033-B59B-4F7F-8831-354D96AE2D3F}</a:tableStyleId>
              </a:tblPr>
              <a:tblGrid>
                <a:gridCol w="504925"/>
                <a:gridCol w="6547075"/>
                <a:gridCol w="816600"/>
                <a:gridCol w="816600"/>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Comply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Slides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c vMerge="1"/>
                <a:tc vMerge="1"/>
              </a:tr>
              <a:tr h="403500">
                <a:tc>
                  <a:txBody>
                    <a:bodyPr/>
                    <a:lstStyle/>
                    <a:p>
                      <a:pPr indent="0" lvl="0" marL="0" rtl="0" algn="ctr">
                        <a:spcBef>
                          <a:spcPts val="0"/>
                        </a:spcBef>
                        <a:spcAft>
                          <a:spcPts val="0"/>
                        </a:spcAft>
                        <a:buNone/>
                      </a:pPr>
                      <a:r>
                        <a:rPr lang="en-US" sz="1300"/>
                        <a:t>51</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flight software shall support simulated flight mode where the ground station sends air pressure values at a one second interval using a provided flight profile csv file.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t>135-149</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52</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In simulation mode, the flight software shall use the radio uplink pressure values in place of the pressure sensor for determining the container altitude.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135-149</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53</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container flight software shall only enter simulation mode after it receives the SIMULATION ENABLE and SIMULATION ACTIVATE commands.</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135-149</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54</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shall command the Cansat to start transmitting telemetry prior to launch.</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135-149</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720375">
                <a:tc>
                  <a:txBody>
                    <a:bodyPr/>
                    <a:lstStyle/>
                    <a:p>
                      <a:pPr indent="0" lvl="0" marL="0" rtl="0" algn="ctr">
                        <a:spcBef>
                          <a:spcPts val="0"/>
                        </a:spcBef>
                        <a:spcAft>
                          <a:spcPts val="0"/>
                        </a:spcAft>
                        <a:buNone/>
                      </a:pPr>
                      <a:r>
                        <a:rPr lang="en-US" sz="1300"/>
                        <a:t>55</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shall generate csv files of all sensor data as specified in the Telemetry Requirements section.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83550">
                <a:tc>
                  <a:txBody>
                    <a:bodyPr/>
                    <a:lstStyle/>
                    <a:p>
                      <a:pPr indent="0" lvl="0" marL="0" rtl="0" algn="ctr">
                        <a:spcBef>
                          <a:spcPts val="0"/>
                        </a:spcBef>
                        <a:spcAft>
                          <a:spcPts val="0"/>
                        </a:spcAft>
                        <a:buNone/>
                      </a:pPr>
                      <a:r>
                        <a:rPr lang="en-US" sz="1300"/>
                        <a:t>56</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Telemetry shall include mission time with one second or better resolution. Mission time shall be maintained in the event of a processor reset during the launch and mission.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83550">
                <a:tc>
                  <a:txBody>
                    <a:bodyPr/>
                    <a:lstStyle/>
                    <a:p>
                      <a:pPr indent="0" lvl="0" marL="0" rtl="0" algn="ctr">
                        <a:spcBef>
                          <a:spcPts val="0"/>
                        </a:spcBef>
                        <a:spcAft>
                          <a:spcPts val="0"/>
                        </a:spcAft>
                        <a:buNone/>
                      </a:pPr>
                      <a:r>
                        <a:rPr lang="en-US" sz="1300"/>
                        <a:t>57</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Configuration states such as if commanded to transmit telemetry shall be maintained in the event of a processor reset during launch and mission.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20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Overview</a:t>
            </a:r>
            <a:endParaRPr/>
          </a:p>
        </p:txBody>
      </p:sp>
      <p:sp>
        <p:nvSpPr>
          <p:cNvPr id="2173" name="Google Shape;2173;p20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2174" name="Google Shape;2174;p20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75" name="Google Shape;2175;p20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176" name="Google Shape;2176;p202"/>
          <p:cNvGraphicFramePr/>
          <p:nvPr/>
        </p:nvGraphicFramePr>
        <p:xfrm>
          <a:off x="228600" y="1045513"/>
          <a:ext cx="3000000" cy="3000000"/>
        </p:xfrm>
        <a:graphic>
          <a:graphicData uri="http://schemas.openxmlformats.org/drawingml/2006/table">
            <a:tbl>
              <a:tblPr>
                <a:noFill/>
                <a:tableStyleId>{5248A033-B59B-4F7F-8831-354D96AE2D3F}</a:tableStyleId>
              </a:tblPr>
              <a:tblGrid>
                <a:gridCol w="583100"/>
                <a:gridCol w="6440425"/>
                <a:gridCol w="833800"/>
                <a:gridCol w="833800"/>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Comply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Slides</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c vMerge="1"/>
                <a:tc vMerge="1"/>
              </a:tr>
              <a:tr h="403500">
                <a:tc>
                  <a:txBody>
                    <a:bodyPr/>
                    <a:lstStyle/>
                    <a:p>
                      <a:pPr indent="0" lvl="0" marL="0" rtl="0" algn="ctr">
                        <a:spcBef>
                          <a:spcPts val="0"/>
                        </a:spcBef>
                        <a:spcAft>
                          <a:spcPts val="0"/>
                        </a:spcAft>
                        <a:buNone/>
                      </a:pPr>
                      <a:r>
                        <a:rPr lang="en-US" sz="1300"/>
                        <a:t>58</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Each team shall develop their own ground station.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t>150-162</a:t>
                      </a:r>
                      <a:endParaRPr sz="1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59</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telemetry shall be displayed in real time during descent on the ground station.</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60</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All telemetry shall be displayed in engineering units (meters, meters/sec, Celsius, etc.)</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61</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Teams shall plot each telemetry data field in real time during flight.</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62</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shall include one laptop computer with a minimum of two hours of battery operation, XBEE radio and a hand-held antenna.</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63</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must be portable so the team can be positioned at the ground station operation site along the flight line. AC power will not be available at the ground station operation site.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64</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The ground station software shall be able to command the container to operate in simulation mode by sending two commands, SIMULATION ENABLE and SIMULATION ACTIVATE.</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r h="470750">
                <a:tc>
                  <a:txBody>
                    <a:bodyPr/>
                    <a:lstStyle/>
                    <a:p>
                      <a:pPr indent="0" lvl="0" marL="0" rtl="0" algn="ctr">
                        <a:spcBef>
                          <a:spcPts val="0"/>
                        </a:spcBef>
                        <a:spcAft>
                          <a:spcPts val="0"/>
                        </a:spcAft>
                        <a:buNone/>
                      </a:pPr>
                      <a:r>
                        <a:rPr lang="en-US" sz="1300"/>
                        <a:t>65</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t>When in simulation mode, the ground station shall transmit pressure data from a csv file provided by the competition at a 1 Hz interval to the container.</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sz="1300">
                          <a:solidFill>
                            <a:schemeClr val="dk1"/>
                          </a:solidFill>
                        </a:rPr>
                        <a:t>Y</a:t>
                      </a:r>
                      <a:endParaRPr sz="13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200">
                          <a:solidFill>
                            <a:schemeClr val="dk1"/>
                          </a:solidFill>
                        </a:rPr>
                        <a:t>150-162</a:t>
                      </a:r>
                      <a:endParaRPr sz="1200">
                        <a:solidFill>
                          <a:schemeClr val="dk1"/>
                        </a:solidFill>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System Requirement Summary</a:t>
            </a:r>
            <a:endParaRPr/>
          </a:p>
        </p:txBody>
      </p:sp>
      <p:sp>
        <p:nvSpPr>
          <p:cNvPr id="273" name="Google Shape;273;p3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74" name="Google Shape;274;p3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75" name="Google Shape;275;p3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76" name="Google Shape;276;p32"/>
          <p:cNvGraphicFramePr/>
          <p:nvPr/>
        </p:nvGraphicFramePr>
        <p:xfrm>
          <a:off x="228600" y="1045513"/>
          <a:ext cx="3000000" cy="3000000"/>
        </p:xfrm>
        <a:graphic>
          <a:graphicData uri="http://schemas.openxmlformats.org/drawingml/2006/table">
            <a:tbl>
              <a:tblPr>
                <a:noFill/>
                <a:tableStyleId>{5248A033-B59B-4F7F-8831-354D96AE2D3F}</a:tableStyleId>
              </a:tblPr>
              <a:tblGrid>
                <a:gridCol w="624175"/>
                <a:gridCol w="8062625"/>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r>
              <a:tr h="403500">
                <a:tc>
                  <a:txBody>
                    <a:bodyPr/>
                    <a:lstStyle/>
                    <a:p>
                      <a:pPr indent="0" lvl="0" marL="0" rtl="0" algn="ctr">
                        <a:spcBef>
                          <a:spcPts val="0"/>
                        </a:spcBef>
                        <a:spcAft>
                          <a:spcPts val="0"/>
                        </a:spcAft>
                        <a:buNone/>
                      </a:pPr>
                      <a:r>
                        <a:rPr lang="en-US"/>
                        <a:t>66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payloads shall not transmit telemetry during the launch, and the container shall command the science payloads to begin telemetry transmission upon release from the container.</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20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2"/>
              </a:buClr>
              <a:buSzPts val="1400"/>
              <a:buFont typeface="Arial"/>
              <a:buNone/>
            </a:pPr>
            <a:r>
              <a:rPr lang="en-US"/>
              <a:t>Requirements Compliance</a:t>
            </a:r>
            <a:br>
              <a:rPr lang="en-US"/>
            </a:br>
            <a:r>
              <a:rPr lang="en-US"/>
              <a:t>Overview</a:t>
            </a:r>
            <a:endParaRPr/>
          </a:p>
        </p:txBody>
      </p:sp>
      <p:sp>
        <p:nvSpPr>
          <p:cNvPr id="2182" name="Google Shape;2182;p20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2183" name="Google Shape;2183;p20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84" name="Google Shape;2184;p20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2185" name="Google Shape;2185;p203"/>
          <p:cNvGraphicFramePr/>
          <p:nvPr/>
        </p:nvGraphicFramePr>
        <p:xfrm>
          <a:off x="228600" y="1045513"/>
          <a:ext cx="3000000" cy="3000000"/>
        </p:xfrm>
        <a:graphic>
          <a:graphicData uri="http://schemas.openxmlformats.org/drawingml/2006/table">
            <a:tbl>
              <a:tblPr>
                <a:noFill/>
                <a:tableStyleId>{5248A033-B59B-4F7F-8831-354D96AE2D3F}</a:tableStyleId>
              </a:tblPr>
              <a:tblGrid>
                <a:gridCol w="461525"/>
                <a:gridCol w="6587575"/>
                <a:gridCol w="818050"/>
                <a:gridCol w="818050"/>
              </a:tblGrid>
              <a:tr h="457075">
                <a:tc rowSpan="2">
                  <a:txBody>
                    <a:bodyPr/>
                    <a:lstStyle/>
                    <a:p>
                      <a:pPr indent="0" lvl="0" marL="0" rtl="0" algn="ctr">
                        <a:spcBef>
                          <a:spcPts val="0"/>
                        </a:spcBef>
                        <a:spcAft>
                          <a:spcPts val="0"/>
                        </a:spcAft>
                        <a:buNone/>
                      </a:pPr>
                      <a:r>
                        <a:rPr lang="en-US"/>
                        <a:t>RQ</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Description</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rPr lang="en-US"/>
                        <a:t>Comply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rowSpan="2">
                  <a:txBody>
                    <a:bodyPr/>
                    <a:lstStyle/>
                    <a:p>
                      <a:pPr indent="0" lvl="0" marL="0" rtl="0" algn="ctr">
                        <a:spcBef>
                          <a:spcPts val="0"/>
                        </a:spcBef>
                        <a:spcAft>
                          <a:spcPts val="0"/>
                        </a:spcAft>
                        <a:buNone/>
                      </a:pPr>
                      <a:r>
                        <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100000">
                <a:tc vMerge="1"/>
                <a:tc vMerge="1"/>
                <a:tc vMerge="1"/>
                <a:tc vMerge="1"/>
              </a:tr>
              <a:tr h="403500">
                <a:tc>
                  <a:txBody>
                    <a:bodyPr/>
                    <a:lstStyle/>
                    <a:p>
                      <a:pPr indent="0" lvl="0" marL="0" rtl="0" algn="ctr">
                        <a:spcBef>
                          <a:spcPts val="0"/>
                        </a:spcBef>
                        <a:spcAft>
                          <a:spcPts val="0"/>
                        </a:spcAft>
                        <a:buNone/>
                      </a:pPr>
                      <a:r>
                        <a:rPr lang="en-US"/>
                        <a:t>66</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payloads shall not transmit telemetry during the launch, and the container shall command the science payloads to begin telemetry transmission upon release from the container.</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US"/>
                        <a:t>Y</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a:t>150-162</a:t>
                      </a:r>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00FF00"/>
                    </a:solidFill>
                  </a:tcPr>
                </a:tc>
              </a:tr>
            </a:tbl>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20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191" name="Google Shape;2191;p204"/>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192" name="Google Shape;2192;p204"/>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Management</a:t>
            </a:r>
            <a:endParaRPr/>
          </a:p>
        </p:txBody>
      </p:sp>
      <p:sp>
        <p:nvSpPr>
          <p:cNvPr id="2193" name="Google Shape;2193;p204"/>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Rodrigo Goytea Vuistaz</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205"/>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Status of Procurements</a:t>
            </a:r>
            <a:endParaRPr/>
          </a:p>
        </p:txBody>
      </p:sp>
      <p:sp>
        <p:nvSpPr>
          <p:cNvPr id="2200" name="Google Shape;2200;p205"/>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sp>
        <p:nvSpPr>
          <p:cNvPr id="2201" name="Google Shape;2201;p205"/>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202" name="Google Shape;2202;p205"/>
          <p:cNvGraphicFramePr/>
          <p:nvPr/>
        </p:nvGraphicFramePr>
        <p:xfrm>
          <a:off x="228600" y="1164125"/>
          <a:ext cx="3000000" cy="3000000"/>
        </p:xfrm>
        <a:graphic>
          <a:graphicData uri="http://schemas.openxmlformats.org/drawingml/2006/table">
            <a:tbl>
              <a:tblPr>
                <a:noFill/>
                <a:tableStyleId>{5248A033-B59B-4F7F-8831-354D96AE2D3F}</a:tableStyleId>
              </a:tblPr>
              <a:tblGrid>
                <a:gridCol w="1737350"/>
                <a:gridCol w="1737350"/>
                <a:gridCol w="1737350"/>
                <a:gridCol w="1737350"/>
                <a:gridCol w="1737350"/>
              </a:tblGrid>
              <a:tr h="396200">
                <a:tc>
                  <a:txBody>
                    <a:bodyPr/>
                    <a:lstStyle/>
                    <a:p>
                      <a:pPr indent="0" lvl="0" marL="0" rtl="0" algn="ctr">
                        <a:spcBef>
                          <a:spcPts val="0"/>
                        </a:spcBef>
                        <a:spcAft>
                          <a:spcPts val="0"/>
                        </a:spcAft>
                        <a:buNone/>
                      </a:pPr>
                      <a:r>
                        <a:rPr lang="en-US"/>
                        <a:t>Component </a:t>
                      </a:r>
                      <a:endParaRPr/>
                    </a:p>
                  </a:txBody>
                  <a:tcPr marT="91425" marB="91425" marR="91425" marL="91425">
                    <a:solidFill>
                      <a:srgbClr val="0000FF"/>
                    </a:solidFill>
                  </a:tcPr>
                </a:tc>
                <a:tc>
                  <a:txBody>
                    <a:bodyPr/>
                    <a:lstStyle/>
                    <a:p>
                      <a:pPr indent="0" lvl="0" marL="0" rtl="0" algn="ctr">
                        <a:spcBef>
                          <a:spcPts val="0"/>
                        </a:spcBef>
                        <a:spcAft>
                          <a:spcPts val="0"/>
                        </a:spcAft>
                        <a:buNone/>
                      </a:pPr>
                      <a:r>
                        <a:rPr lang="en-US"/>
                        <a:t>Status</a:t>
                      </a:r>
                      <a:endParaRPr/>
                    </a:p>
                  </a:txBody>
                  <a:tcPr marT="91425" marB="91425" marR="91425" marL="91425">
                    <a:solidFill>
                      <a:srgbClr val="0000FF"/>
                    </a:solidFill>
                  </a:tcPr>
                </a:tc>
                <a:tc>
                  <a:txBody>
                    <a:bodyPr/>
                    <a:lstStyle/>
                    <a:p>
                      <a:pPr indent="0" lvl="0" marL="0" rtl="0" algn="ctr">
                        <a:spcBef>
                          <a:spcPts val="0"/>
                        </a:spcBef>
                        <a:spcAft>
                          <a:spcPts val="0"/>
                        </a:spcAft>
                        <a:buNone/>
                      </a:pPr>
                      <a:r>
                        <a:rPr lang="en-US"/>
                        <a:t>Quantity</a:t>
                      </a:r>
                      <a:endParaRPr/>
                    </a:p>
                  </a:txBody>
                  <a:tcPr marT="91425" marB="91425" marR="91425" marL="91425">
                    <a:solidFill>
                      <a:srgbClr val="0000FF"/>
                    </a:solidFill>
                  </a:tcPr>
                </a:tc>
                <a:tc>
                  <a:txBody>
                    <a:bodyPr/>
                    <a:lstStyle/>
                    <a:p>
                      <a:pPr indent="0" lvl="0" marL="0" rtl="0" algn="ctr">
                        <a:spcBef>
                          <a:spcPts val="0"/>
                        </a:spcBef>
                        <a:spcAft>
                          <a:spcPts val="0"/>
                        </a:spcAft>
                        <a:buNone/>
                      </a:pPr>
                      <a:r>
                        <a:rPr lang="en-US"/>
                        <a:t>Date ordered</a:t>
                      </a:r>
                      <a:endParaRPr/>
                    </a:p>
                  </a:txBody>
                  <a:tcPr marT="91425" marB="91425" marR="91425" marL="91425">
                    <a:solidFill>
                      <a:srgbClr val="0000FF"/>
                    </a:solidFill>
                  </a:tcPr>
                </a:tc>
                <a:tc>
                  <a:txBody>
                    <a:bodyPr/>
                    <a:lstStyle/>
                    <a:p>
                      <a:pPr indent="0" lvl="0" marL="0" rtl="0" algn="ctr">
                        <a:spcBef>
                          <a:spcPts val="0"/>
                        </a:spcBef>
                        <a:spcAft>
                          <a:spcPts val="0"/>
                        </a:spcAft>
                        <a:buNone/>
                      </a:pPr>
                      <a:r>
                        <a:rPr lang="en-US"/>
                        <a:t>Date </a:t>
                      </a:r>
                      <a:r>
                        <a:rPr lang="en-US"/>
                        <a:t>Received</a:t>
                      </a:r>
                      <a:endParaRPr/>
                    </a:p>
                  </a:txBody>
                  <a:tcPr marT="91425" marB="91425" marR="91425" marL="91425">
                    <a:solidFill>
                      <a:srgbClr val="0000FF"/>
                    </a:solidFill>
                  </a:tcPr>
                </a:tc>
              </a:tr>
              <a:tr h="396200">
                <a:tc>
                  <a:txBody>
                    <a:bodyPr/>
                    <a:lstStyle/>
                    <a:p>
                      <a:pPr indent="0" lvl="0" marL="0" rtl="0" algn="ctr">
                        <a:spcBef>
                          <a:spcPts val="0"/>
                        </a:spcBef>
                        <a:spcAft>
                          <a:spcPts val="0"/>
                        </a:spcAft>
                        <a:buNone/>
                      </a:pPr>
                      <a:r>
                        <a:rPr lang="en-US"/>
                        <a:t>Arduino nano</a:t>
                      </a:r>
                      <a:endParaRPr/>
                    </a:p>
                  </a:txBody>
                  <a:tcPr marT="91425" marB="91425" marR="91425" marL="91425"/>
                </a:tc>
                <a:tc>
                  <a:txBody>
                    <a:bodyPr/>
                    <a:lstStyle/>
                    <a:p>
                      <a:pPr indent="0" lvl="0" marL="0" rtl="0" algn="ctr">
                        <a:spcBef>
                          <a:spcPts val="0"/>
                        </a:spcBef>
                        <a:spcAft>
                          <a:spcPts val="0"/>
                        </a:spcAft>
                        <a:buNone/>
                      </a:pPr>
                      <a:r>
                        <a:rPr lang="en-US"/>
                        <a:t>Ordered</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18/2/2021</a:t>
                      </a:r>
                      <a:endParaRPr/>
                    </a:p>
                  </a:txBody>
                  <a:tcPr marT="91425" marB="91425" marR="91425" marL="91425"/>
                </a:tc>
                <a:tc>
                  <a:txBody>
                    <a:bodyPr/>
                    <a:lstStyle/>
                    <a:p>
                      <a:pPr indent="0" lvl="0" marL="0" rtl="0" algn="ctr">
                        <a:spcBef>
                          <a:spcPts val="0"/>
                        </a:spcBef>
                        <a:spcAft>
                          <a:spcPts val="0"/>
                        </a:spcAft>
                        <a:buNone/>
                      </a:pPr>
                      <a:r>
                        <a:rPr lang="en-US"/>
                        <a:t>4/4/2021</a:t>
                      </a:r>
                      <a:endParaRPr/>
                    </a:p>
                  </a:txBody>
                  <a:tcPr marT="91425" marB="91425" marR="91425" marL="91425"/>
                </a:tc>
              </a:tr>
              <a:tr h="396200">
                <a:tc>
                  <a:txBody>
                    <a:bodyPr/>
                    <a:lstStyle/>
                    <a:p>
                      <a:pPr indent="0" lvl="0" marL="0" rtl="0" algn="ctr">
                        <a:spcBef>
                          <a:spcPts val="0"/>
                        </a:spcBef>
                        <a:spcAft>
                          <a:spcPts val="0"/>
                        </a:spcAft>
                        <a:buNone/>
                      </a:pPr>
                      <a:r>
                        <a:rPr lang="en-US"/>
                        <a:t>Waveshark imu</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396200">
                <a:tc>
                  <a:txBody>
                    <a:bodyPr/>
                    <a:lstStyle/>
                    <a:p>
                      <a:pPr indent="0" lvl="0" marL="0" rtl="0" algn="ctr">
                        <a:spcBef>
                          <a:spcPts val="0"/>
                        </a:spcBef>
                        <a:spcAft>
                          <a:spcPts val="0"/>
                        </a:spcAft>
                        <a:buNone/>
                      </a:pPr>
                      <a:r>
                        <a:rPr lang="en-US"/>
                        <a:t>Lir3048</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1/2/2021</a:t>
                      </a:r>
                      <a:endParaRPr/>
                    </a:p>
                  </a:txBody>
                  <a:tcPr marT="91425" marB="91425" marR="91425" marL="91425"/>
                </a:tc>
                <a:tc>
                  <a:txBody>
                    <a:bodyPr/>
                    <a:lstStyle/>
                    <a:p>
                      <a:pPr indent="0" lvl="0" marL="0" rtl="0" algn="ctr">
                        <a:spcBef>
                          <a:spcPts val="0"/>
                        </a:spcBef>
                        <a:spcAft>
                          <a:spcPts val="0"/>
                        </a:spcAft>
                        <a:buNone/>
                      </a:pPr>
                      <a:r>
                        <a:rPr lang="en-US"/>
                        <a:t>18/3/2021</a:t>
                      </a:r>
                      <a:endParaRPr/>
                    </a:p>
                  </a:txBody>
                  <a:tcPr marT="91425" marB="91425" marR="91425" marL="91425"/>
                </a:tc>
              </a:tr>
              <a:tr h="609575">
                <a:tc>
                  <a:txBody>
                    <a:bodyPr/>
                    <a:lstStyle/>
                    <a:p>
                      <a:pPr indent="0" lvl="0" marL="0" rtl="0" algn="ctr">
                        <a:spcBef>
                          <a:spcPts val="0"/>
                        </a:spcBef>
                        <a:spcAft>
                          <a:spcPts val="0"/>
                        </a:spcAft>
                        <a:buNone/>
                      </a:pPr>
                      <a:r>
                        <a:rPr lang="en-US"/>
                        <a:t>Adafruit spy camera</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396200">
                <a:tc>
                  <a:txBody>
                    <a:bodyPr/>
                    <a:lstStyle/>
                    <a:p>
                      <a:pPr indent="0" lvl="0" marL="0" rtl="0" algn="ctr">
                        <a:spcBef>
                          <a:spcPts val="0"/>
                        </a:spcBef>
                        <a:spcAft>
                          <a:spcPts val="0"/>
                        </a:spcAft>
                        <a:buNone/>
                      </a:pPr>
                      <a:r>
                        <a:rPr lang="en-US"/>
                        <a:t>Parachute</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396200">
                <a:tc>
                  <a:txBody>
                    <a:bodyPr/>
                    <a:lstStyle/>
                    <a:p>
                      <a:pPr indent="0" lvl="0" marL="0" rtl="0" algn="ctr">
                        <a:spcBef>
                          <a:spcPts val="0"/>
                        </a:spcBef>
                        <a:spcAft>
                          <a:spcPts val="0"/>
                        </a:spcAft>
                        <a:buNone/>
                      </a:pPr>
                      <a:r>
                        <a:rPr lang="en-US"/>
                        <a:t>Servos</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396200">
                <a:tc>
                  <a:txBody>
                    <a:bodyPr/>
                    <a:lstStyle/>
                    <a:p>
                      <a:pPr indent="0" lvl="0" marL="0" rtl="0" algn="ctr">
                        <a:spcBef>
                          <a:spcPts val="0"/>
                        </a:spcBef>
                        <a:spcAft>
                          <a:spcPts val="0"/>
                        </a:spcAft>
                        <a:buNone/>
                      </a:pPr>
                      <a:r>
                        <a:rPr lang="en-US"/>
                        <a:t>Arduino mega</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396200">
                <a:tc>
                  <a:txBody>
                    <a:bodyPr/>
                    <a:lstStyle/>
                    <a:p>
                      <a:pPr indent="0" lvl="0" marL="0" rtl="0" algn="ctr">
                        <a:spcBef>
                          <a:spcPts val="0"/>
                        </a:spcBef>
                        <a:spcAft>
                          <a:spcPts val="0"/>
                        </a:spcAft>
                        <a:buNone/>
                      </a:pPr>
                      <a:r>
                        <a:rPr lang="en-US"/>
                        <a:t>Xbee pro s2c</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396200">
                <a:tc>
                  <a:txBody>
                    <a:bodyPr/>
                    <a:lstStyle/>
                    <a:p>
                      <a:pPr indent="0" lvl="0" marL="0" rtl="0" algn="ctr">
                        <a:spcBef>
                          <a:spcPts val="0"/>
                        </a:spcBef>
                        <a:spcAft>
                          <a:spcPts val="0"/>
                        </a:spcAft>
                        <a:buNone/>
                      </a:pPr>
                      <a:r>
                        <a:rPr lang="en-US"/>
                        <a:t>Xbee 3</a:t>
                      </a:r>
                      <a:endParaRPr/>
                    </a:p>
                  </a:txBody>
                  <a:tcPr marT="91425" marB="91425" marR="91425" marL="91425"/>
                </a:tc>
                <a:tc>
                  <a:txBody>
                    <a:bodyPr/>
                    <a:lstStyle/>
                    <a:p>
                      <a:pPr indent="0" lvl="0" marL="0" rtl="0" algn="ctr">
                        <a:spcBef>
                          <a:spcPts val="0"/>
                        </a:spcBef>
                        <a:spcAft>
                          <a:spcPts val="0"/>
                        </a:spcAft>
                        <a:buNone/>
                      </a:pPr>
                      <a:r>
                        <a:rPr lang="en-US"/>
                        <a:t>order</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15/2/2021</a:t>
                      </a:r>
                      <a:endParaRPr/>
                    </a:p>
                  </a:txBody>
                  <a:tcPr marT="91425" marB="91425" marR="91425" marL="91425"/>
                </a:tc>
                <a:tc>
                  <a:txBody>
                    <a:bodyPr/>
                    <a:lstStyle/>
                    <a:p>
                      <a:pPr indent="0" lvl="0" marL="0" rtl="0" algn="ctr">
                        <a:spcBef>
                          <a:spcPts val="0"/>
                        </a:spcBef>
                        <a:spcAft>
                          <a:spcPts val="0"/>
                        </a:spcAft>
                        <a:buNone/>
                      </a:pPr>
                      <a:r>
                        <a:rPr lang="en-US"/>
                        <a:t>6/4/2021</a:t>
                      </a:r>
                      <a:endParaRPr/>
                    </a:p>
                  </a:txBody>
                  <a:tcPr marT="91425" marB="91425" marR="91425" marL="91425"/>
                </a:tc>
              </a:tr>
              <a:tr h="396200">
                <a:tc>
                  <a:txBody>
                    <a:bodyPr/>
                    <a:lstStyle/>
                    <a:p>
                      <a:pPr indent="0" lvl="0" marL="0" rtl="0" algn="ctr">
                        <a:spcBef>
                          <a:spcPts val="0"/>
                        </a:spcBef>
                        <a:spcAft>
                          <a:spcPts val="0"/>
                        </a:spcAft>
                        <a:buNone/>
                      </a:pPr>
                      <a:r>
                        <a:rPr lang="en-US"/>
                        <a:t>Rotary encoder</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US">
                          <a:solidFill>
                            <a:schemeClr val="dk1"/>
                          </a:solidFill>
                        </a:rPr>
                        <a:t>2.4 ghz antenna</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bl>
          </a:graphicData>
        </a:graphic>
      </p:graphicFrame>
      <p:sp>
        <p:nvSpPr>
          <p:cNvPr id="2203" name="Google Shape;2203;p20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04" name="Google Shape;2204;p20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Rodrigo Goytea Vuistaz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206"/>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Status of Procurements</a:t>
            </a:r>
            <a:endParaRPr/>
          </a:p>
        </p:txBody>
      </p:sp>
      <p:sp>
        <p:nvSpPr>
          <p:cNvPr id="2211" name="Google Shape;2211;p206"/>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sp>
        <p:nvSpPr>
          <p:cNvPr id="2212" name="Google Shape;2212;p206"/>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213" name="Google Shape;2213;p206"/>
          <p:cNvGraphicFramePr/>
          <p:nvPr/>
        </p:nvGraphicFramePr>
        <p:xfrm>
          <a:off x="228600" y="1164125"/>
          <a:ext cx="3000000" cy="3000000"/>
        </p:xfrm>
        <a:graphic>
          <a:graphicData uri="http://schemas.openxmlformats.org/drawingml/2006/table">
            <a:tbl>
              <a:tblPr>
                <a:noFill/>
                <a:tableStyleId>{5248A033-B59B-4F7F-8831-354D96AE2D3F}</a:tableStyleId>
              </a:tblPr>
              <a:tblGrid>
                <a:gridCol w="1737350"/>
                <a:gridCol w="1737350"/>
                <a:gridCol w="1737350"/>
                <a:gridCol w="1737350"/>
                <a:gridCol w="1737350"/>
              </a:tblGrid>
              <a:tr h="396200">
                <a:tc>
                  <a:txBody>
                    <a:bodyPr/>
                    <a:lstStyle/>
                    <a:p>
                      <a:pPr indent="0" lvl="0" marL="0" rtl="0" algn="ctr">
                        <a:spcBef>
                          <a:spcPts val="0"/>
                        </a:spcBef>
                        <a:spcAft>
                          <a:spcPts val="0"/>
                        </a:spcAft>
                        <a:buNone/>
                      </a:pPr>
                      <a:r>
                        <a:rPr lang="en-US"/>
                        <a:t>Component </a:t>
                      </a:r>
                      <a:endParaRPr/>
                    </a:p>
                  </a:txBody>
                  <a:tcPr marT="91425" marB="91425" marR="91425" marL="91425">
                    <a:solidFill>
                      <a:srgbClr val="0000FF"/>
                    </a:solidFill>
                  </a:tcPr>
                </a:tc>
                <a:tc>
                  <a:txBody>
                    <a:bodyPr/>
                    <a:lstStyle/>
                    <a:p>
                      <a:pPr indent="0" lvl="0" marL="0" rtl="0" algn="ctr">
                        <a:spcBef>
                          <a:spcPts val="0"/>
                        </a:spcBef>
                        <a:spcAft>
                          <a:spcPts val="0"/>
                        </a:spcAft>
                        <a:buNone/>
                      </a:pPr>
                      <a:r>
                        <a:rPr lang="en-US"/>
                        <a:t>Status</a:t>
                      </a:r>
                      <a:endParaRPr/>
                    </a:p>
                  </a:txBody>
                  <a:tcPr marT="91425" marB="91425" marR="91425" marL="91425">
                    <a:solidFill>
                      <a:srgbClr val="0000FF"/>
                    </a:solidFill>
                  </a:tcPr>
                </a:tc>
                <a:tc>
                  <a:txBody>
                    <a:bodyPr/>
                    <a:lstStyle/>
                    <a:p>
                      <a:pPr indent="0" lvl="0" marL="0" rtl="0" algn="ctr">
                        <a:spcBef>
                          <a:spcPts val="0"/>
                        </a:spcBef>
                        <a:spcAft>
                          <a:spcPts val="0"/>
                        </a:spcAft>
                        <a:buNone/>
                      </a:pPr>
                      <a:r>
                        <a:rPr lang="en-US"/>
                        <a:t>Quantity</a:t>
                      </a:r>
                      <a:endParaRPr/>
                    </a:p>
                  </a:txBody>
                  <a:tcPr marT="91425" marB="91425" marR="91425" marL="91425">
                    <a:solidFill>
                      <a:srgbClr val="0000FF"/>
                    </a:solidFill>
                  </a:tcPr>
                </a:tc>
                <a:tc>
                  <a:txBody>
                    <a:bodyPr/>
                    <a:lstStyle/>
                    <a:p>
                      <a:pPr indent="0" lvl="0" marL="0" rtl="0" algn="ctr">
                        <a:spcBef>
                          <a:spcPts val="0"/>
                        </a:spcBef>
                        <a:spcAft>
                          <a:spcPts val="0"/>
                        </a:spcAft>
                        <a:buNone/>
                      </a:pPr>
                      <a:r>
                        <a:rPr lang="en-US"/>
                        <a:t>Date ordered</a:t>
                      </a:r>
                      <a:endParaRPr/>
                    </a:p>
                  </a:txBody>
                  <a:tcPr marT="91425" marB="91425" marR="91425" marL="91425">
                    <a:solidFill>
                      <a:srgbClr val="0000FF"/>
                    </a:solidFill>
                  </a:tcPr>
                </a:tc>
                <a:tc>
                  <a:txBody>
                    <a:bodyPr/>
                    <a:lstStyle/>
                    <a:p>
                      <a:pPr indent="0" lvl="0" marL="0" rtl="0" algn="ctr">
                        <a:spcBef>
                          <a:spcPts val="0"/>
                        </a:spcBef>
                        <a:spcAft>
                          <a:spcPts val="0"/>
                        </a:spcAft>
                        <a:buNone/>
                      </a:pPr>
                      <a:r>
                        <a:rPr lang="en-US"/>
                        <a:t>Date Received</a:t>
                      </a:r>
                      <a:endParaRPr/>
                    </a:p>
                  </a:txBody>
                  <a:tcPr marT="91425" marB="91425" marR="91425" marL="91425">
                    <a:solidFill>
                      <a:srgbClr val="0000FF"/>
                    </a:solidFill>
                  </a:tcPr>
                </a:tc>
              </a:tr>
              <a:tr h="396200">
                <a:tc>
                  <a:txBody>
                    <a:bodyPr/>
                    <a:lstStyle/>
                    <a:p>
                      <a:pPr indent="0" lvl="0" marL="0" rtl="0" algn="ctr">
                        <a:spcBef>
                          <a:spcPts val="0"/>
                        </a:spcBef>
                        <a:spcAft>
                          <a:spcPts val="0"/>
                        </a:spcAft>
                        <a:buNone/>
                      </a:pPr>
                      <a:r>
                        <a:rPr lang="en-US"/>
                        <a:t>Real time modole</a:t>
                      </a:r>
                      <a:endParaRPr/>
                    </a:p>
                  </a:txBody>
                  <a:tcPr marT="91425" marB="91425" marR="91425" marL="91425"/>
                </a:tc>
                <a:tc>
                  <a:txBody>
                    <a:bodyPr/>
                    <a:lstStyle/>
                    <a:p>
                      <a:pPr indent="0" lvl="0" marL="0" rtl="0" algn="ctr">
                        <a:spcBef>
                          <a:spcPts val="0"/>
                        </a:spcBef>
                        <a:spcAft>
                          <a:spcPts val="0"/>
                        </a:spcAft>
                        <a:buNone/>
                      </a:pPr>
                      <a:r>
                        <a:rPr lang="en-US"/>
                        <a:t>Ordered</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18/2/2021</a:t>
                      </a:r>
                      <a:endParaRPr/>
                    </a:p>
                  </a:txBody>
                  <a:tcPr marT="91425" marB="91425" marR="91425" marL="91425"/>
                </a:tc>
                <a:tc>
                  <a:txBody>
                    <a:bodyPr/>
                    <a:lstStyle/>
                    <a:p>
                      <a:pPr indent="0" lvl="0" marL="0" rtl="0" algn="ctr">
                        <a:spcBef>
                          <a:spcPts val="0"/>
                        </a:spcBef>
                        <a:spcAft>
                          <a:spcPts val="0"/>
                        </a:spcAft>
                        <a:buNone/>
                      </a:pPr>
                      <a:r>
                        <a:rPr lang="en-US"/>
                        <a:t>4/4/2021</a:t>
                      </a:r>
                      <a:endParaRPr/>
                    </a:p>
                  </a:txBody>
                  <a:tcPr marT="91425" marB="91425" marR="91425" marL="91425"/>
                </a:tc>
              </a:tr>
              <a:tr h="396200">
                <a:tc>
                  <a:txBody>
                    <a:bodyPr/>
                    <a:lstStyle/>
                    <a:p>
                      <a:pPr indent="0" lvl="0" marL="0" rtl="0" algn="ctr">
                        <a:spcBef>
                          <a:spcPts val="0"/>
                        </a:spcBef>
                        <a:spcAft>
                          <a:spcPts val="0"/>
                        </a:spcAft>
                        <a:buClr>
                          <a:schemeClr val="dk1"/>
                        </a:buClr>
                        <a:buSzPts val="1100"/>
                        <a:buFont typeface="Arial"/>
                        <a:buNone/>
                      </a:pPr>
                      <a:r>
                        <a:rPr lang="en-US">
                          <a:solidFill>
                            <a:schemeClr val="dk1"/>
                          </a:solidFill>
                        </a:rPr>
                        <a:t>Energizer CR2032</a:t>
                      </a:r>
                      <a:endParaRPr/>
                    </a:p>
                  </a:txBody>
                  <a:tcPr marT="91425" marB="91425" marR="91425" marL="91425"/>
                </a:tc>
                <a:tc>
                  <a:txBody>
                    <a:bodyPr/>
                    <a:lstStyle/>
                    <a:p>
                      <a:pPr indent="0" lvl="0" marL="0" rtl="0" algn="ctr">
                        <a:spcBef>
                          <a:spcPts val="0"/>
                        </a:spcBef>
                        <a:spcAft>
                          <a:spcPts val="0"/>
                        </a:spcAft>
                        <a:buNone/>
                      </a:pPr>
                      <a:r>
                        <a:rPr lang="en-US"/>
                        <a:t>Stock</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bl>
          </a:graphicData>
        </a:graphic>
      </p:graphicFrame>
      <p:sp>
        <p:nvSpPr>
          <p:cNvPr id="2214" name="Google Shape;2214;p206"/>
          <p:cNvSpPr txBox="1"/>
          <p:nvPr/>
        </p:nvSpPr>
        <p:spPr>
          <a:xfrm>
            <a:off x="228475" y="2924975"/>
            <a:ext cx="868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Items without date where in stock before the PDR</a:t>
            </a:r>
            <a:endParaRPr/>
          </a:p>
          <a:p>
            <a:pPr indent="0" lvl="0" marL="0" rtl="0" algn="l">
              <a:spcBef>
                <a:spcPts val="0"/>
              </a:spcBef>
              <a:spcAft>
                <a:spcPts val="0"/>
              </a:spcAft>
              <a:buNone/>
            </a:pPr>
            <a:r>
              <a:rPr lang="en-US"/>
              <a:t>We suffer some delays in our orders due the COVID and local regulations and due the economic crisis of our country some internet payments methods are canceled or delayed.</a:t>
            </a:r>
            <a:endParaRPr/>
          </a:p>
          <a:p>
            <a:pPr indent="0" lvl="0" marL="0" rtl="0" algn="l">
              <a:spcBef>
                <a:spcPts val="0"/>
              </a:spcBef>
              <a:spcAft>
                <a:spcPts val="0"/>
              </a:spcAft>
              <a:buNone/>
            </a:pPr>
            <a:r>
              <a:rPr lang="en-US"/>
              <a:t>But we are going to be able to finish the project without major problems.</a:t>
            </a:r>
            <a:endParaRPr/>
          </a:p>
        </p:txBody>
      </p:sp>
      <p:sp>
        <p:nvSpPr>
          <p:cNvPr id="2215" name="Google Shape;2215;p20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16" name="Google Shape;2216;p20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 Rodrigo Goytea Vuistaz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0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22" name="Google Shape;2222;p20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23" name="Google Shape;2223;p20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CanSat Budget – Hardware</a:t>
            </a:r>
            <a:endParaRPr/>
          </a:p>
        </p:txBody>
      </p:sp>
      <p:graphicFrame>
        <p:nvGraphicFramePr>
          <p:cNvPr id="2224" name="Google Shape;2224;p207"/>
          <p:cNvGraphicFramePr/>
          <p:nvPr/>
        </p:nvGraphicFramePr>
        <p:xfrm>
          <a:off x="228600" y="1074475"/>
          <a:ext cx="3000000" cy="3000000"/>
        </p:xfrm>
        <a:graphic>
          <a:graphicData uri="http://schemas.openxmlformats.org/drawingml/2006/table">
            <a:tbl>
              <a:tblPr>
                <a:noFill/>
                <a:tableStyleId>{5248A033-B59B-4F7F-8831-354D96AE2D3F}</a:tableStyleId>
              </a:tblPr>
              <a:tblGrid>
                <a:gridCol w="5027950"/>
                <a:gridCol w="848225"/>
                <a:gridCol w="1287250"/>
                <a:gridCol w="829700"/>
                <a:gridCol w="691075"/>
              </a:tblGrid>
              <a:tr h="287675">
                <a:tc>
                  <a:txBody>
                    <a:bodyPr/>
                    <a:lstStyle/>
                    <a:p>
                      <a:pPr indent="0" lvl="0" marL="0" rtl="0" algn="ctr">
                        <a:spcBef>
                          <a:spcPts val="0"/>
                        </a:spcBef>
                        <a:spcAft>
                          <a:spcPts val="0"/>
                        </a:spcAft>
                        <a:buNone/>
                      </a:pPr>
                      <a:r>
                        <a:rPr lang="en-US"/>
                        <a:t>Component</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Quantity</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Unit Price </a:t>
                      </a:r>
                      <a:r>
                        <a:rPr lang="en-US">
                          <a:solidFill>
                            <a:schemeClr val="dk1"/>
                          </a:solidFill>
                        </a:rPr>
                        <a:t>($)</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Total ($)</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Status</a:t>
                      </a:r>
                      <a:endParaRPr/>
                    </a:p>
                  </a:txBody>
                  <a:tcPr marT="91425" marB="91425" marR="91425" marL="91425">
                    <a:solidFill>
                      <a:schemeClr val="accent1"/>
                    </a:solidFill>
                  </a:tcPr>
                </a:tc>
              </a:tr>
              <a:tr h="135925">
                <a:tc>
                  <a:txBody>
                    <a:bodyPr/>
                    <a:lstStyle/>
                    <a:p>
                      <a:pPr indent="0" lvl="0" marL="0" rtl="0" algn="ctr">
                        <a:spcBef>
                          <a:spcPts val="0"/>
                        </a:spcBef>
                        <a:spcAft>
                          <a:spcPts val="0"/>
                        </a:spcAft>
                        <a:buNone/>
                      </a:pPr>
                      <a:r>
                        <a:rPr lang="en-US"/>
                        <a:t>Waveshare 10 DOF IMU C</a:t>
                      </a:r>
                      <a:endParaRPr/>
                    </a:p>
                  </a:txBody>
                  <a:tcPr marT="91425" marB="91425" marR="91425" marL="91425" anchor="ctr"/>
                </a:tc>
                <a:tc>
                  <a:txBody>
                    <a:bodyPr/>
                    <a:lstStyle/>
                    <a:p>
                      <a:pPr indent="0" lvl="0" marL="0" rtl="0" algn="ctr">
                        <a:spcBef>
                          <a:spcPts val="0"/>
                        </a:spcBef>
                        <a:spcAft>
                          <a:spcPts val="0"/>
                        </a:spcAft>
                        <a:buNone/>
                      </a:pPr>
                      <a:r>
                        <a:rPr lang="en-US"/>
                        <a:t>3</a:t>
                      </a:r>
                      <a:endParaRPr/>
                    </a:p>
                  </a:txBody>
                  <a:tcPr marT="91425" marB="91425" marR="91425" marL="91425" anchor="ctr"/>
                </a:tc>
                <a:tc>
                  <a:txBody>
                    <a:bodyPr/>
                    <a:lstStyle/>
                    <a:p>
                      <a:pPr indent="0" lvl="0" marL="0" rtl="0" algn="ctr">
                        <a:spcBef>
                          <a:spcPts val="0"/>
                        </a:spcBef>
                        <a:spcAft>
                          <a:spcPts val="0"/>
                        </a:spcAft>
                        <a:buNone/>
                      </a:pPr>
                      <a:r>
                        <a:rPr lang="en-US"/>
                        <a:t>17.99</a:t>
                      </a:r>
                      <a:endParaRPr/>
                    </a:p>
                  </a:txBody>
                  <a:tcPr marT="91425" marB="91425" marR="91425" marL="91425" anchor="ctr"/>
                </a:tc>
                <a:tc>
                  <a:txBody>
                    <a:bodyPr/>
                    <a:lstStyle/>
                    <a:p>
                      <a:pPr indent="0" lvl="0" marL="0" rtl="0" algn="ctr">
                        <a:spcBef>
                          <a:spcPts val="0"/>
                        </a:spcBef>
                        <a:spcAft>
                          <a:spcPts val="0"/>
                        </a:spcAft>
                        <a:buNone/>
                      </a:pPr>
                      <a:r>
                        <a:rPr lang="en-US"/>
                        <a:t>53.97</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Adafruit Ultimate GPS</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12.99</a:t>
                      </a:r>
                      <a:endParaRPr/>
                    </a:p>
                  </a:txBody>
                  <a:tcPr marT="91425" marB="91425" marR="91425" marL="91425" anchor="ctr"/>
                </a:tc>
                <a:tc>
                  <a:txBody>
                    <a:bodyPr/>
                    <a:lstStyle/>
                    <a:p>
                      <a:pPr indent="0" lvl="0" marL="0" rtl="0" algn="ctr">
                        <a:spcBef>
                          <a:spcPts val="0"/>
                        </a:spcBef>
                        <a:spcAft>
                          <a:spcPts val="0"/>
                        </a:spcAft>
                        <a:buNone/>
                      </a:pPr>
                      <a:r>
                        <a:rPr lang="en-US"/>
                        <a:t>12.99</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Arduino mega 2560 mini</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8.84</a:t>
                      </a:r>
                      <a:endParaRPr/>
                    </a:p>
                  </a:txBody>
                  <a:tcPr marT="91425" marB="91425" marR="91425" marL="91425" anchor="ctr"/>
                </a:tc>
                <a:tc>
                  <a:txBody>
                    <a:bodyPr/>
                    <a:lstStyle/>
                    <a:p>
                      <a:pPr indent="0" lvl="0" marL="0" rtl="0" algn="ctr">
                        <a:spcBef>
                          <a:spcPts val="0"/>
                        </a:spcBef>
                        <a:spcAft>
                          <a:spcPts val="0"/>
                        </a:spcAft>
                        <a:buNone/>
                      </a:pPr>
                      <a:r>
                        <a:rPr lang="en-US"/>
                        <a:t>8.84</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Arduino nano</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None/>
                      </a:pPr>
                      <a:r>
                        <a:rPr lang="en-US"/>
                        <a:t>3.78</a:t>
                      </a:r>
                      <a:endParaRPr/>
                    </a:p>
                  </a:txBody>
                  <a:tcPr marT="91425" marB="91425" marR="91425" marL="91425" anchor="ctr"/>
                </a:tc>
                <a:tc>
                  <a:txBody>
                    <a:bodyPr/>
                    <a:lstStyle/>
                    <a:p>
                      <a:pPr indent="0" lvl="0" marL="0" rtl="0" algn="ctr">
                        <a:spcBef>
                          <a:spcPts val="0"/>
                        </a:spcBef>
                        <a:spcAft>
                          <a:spcPts val="0"/>
                        </a:spcAft>
                        <a:buNone/>
                      </a:pPr>
                      <a:r>
                        <a:rPr lang="en-US"/>
                        <a:t>7.56</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TowerPro sg90 servo</a:t>
                      </a:r>
                      <a:endParaRPr/>
                    </a:p>
                  </a:txBody>
                  <a:tcPr marT="91425" marB="91425" marR="91425" marL="91425" anchor="ctr"/>
                </a:tc>
                <a:tc>
                  <a:txBody>
                    <a:bodyPr/>
                    <a:lstStyle/>
                    <a:p>
                      <a:pPr indent="0" lvl="0" marL="0" rtl="0" algn="ctr">
                        <a:spcBef>
                          <a:spcPts val="0"/>
                        </a:spcBef>
                        <a:spcAft>
                          <a:spcPts val="0"/>
                        </a:spcAft>
                        <a:buNone/>
                      </a:pPr>
                      <a:r>
                        <a:rPr lang="en-US"/>
                        <a:t>3</a:t>
                      </a:r>
                      <a:endParaRPr/>
                    </a:p>
                  </a:txBody>
                  <a:tcPr marT="91425" marB="91425" marR="91425" marL="91425" anchor="ctr"/>
                </a:tc>
                <a:tc>
                  <a:txBody>
                    <a:bodyPr/>
                    <a:lstStyle/>
                    <a:p>
                      <a:pPr indent="0" lvl="0" marL="0" rtl="0" algn="ctr">
                        <a:spcBef>
                          <a:spcPts val="0"/>
                        </a:spcBef>
                        <a:spcAft>
                          <a:spcPts val="0"/>
                        </a:spcAft>
                        <a:buNone/>
                      </a:pPr>
                      <a:r>
                        <a:rPr lang="en-US"/>
                        <a:t>2.42</a:t>
                      </a:r>
                      <a:endParaRPr/>
                    </a:p>
                  </a:txBody>
                  <a:tcPr marT="91425" marB="91425" marR="91425" marL="91425" anchor="ctr"/>
                </a:tc>
                <a:tc>
                  <a:txBody>
                    <a:bodyPr/>
                    <a:lstStyle/>
                    <a:p>
                      <a:pPr indent="0" lvl="0" marL="0" rtl="0" algn="ctr">
                        <a:spcBef>
                          <a:spcPts val="0"/>
                        </a:spcBef>
                        <a:spcAft>
                          <a:spcPts val="0"/>
                        </a:spcAft>
                        <a:buNone/>
                      </a:pPr>
                      <a:r>
                        <a:rPr lang="en-US"/>
                        <a:t>7.26</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Adafruit spy camera</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12.5</a:t>
                      </a:r>
                      <a:endParaRPr/>
                    </a:p>
                  </a:txBody>
                  <a:tcPr marT="91425" marB="91425" marR="91425" marL="91425" anchor="ctr"/>
                </a:tc>
                <a:tc>
                  <a:txBody>
                    <a:bodyPr/>
                    <a:lstStyle/>
                    <a:p>
                      <a:pPr indent="0" lvl="0" marL="0" rtl="0" algn="ctr">
                        <a:spcBef>
                          <a:spcPts val="0"/>
                        </a:spcBef>
                        <a:spcAft>
                          <a:spcPts val="0"/>
                        </a:spcAft>
                        <a:buNone/>
                      </a:pPr>
                      <a:r>
                        <a:rPr lang="en-US"/>
                        <a:t>12.5</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t>Xbee Pro S2C</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None/>
                      </a:pPr>
                      <a:r>
                        <a:rPr lang="en-US"/>
                        <a:t>32.56</a:t>
                      </a:r>
                      <a:endParaRPr/>
                    </a:p>
                  </a:txBody>
                  <a:tcPr marT="91425" marB="91425" marR="91425" marL="91425" anchor="ctr"/>
                </a:tc>
                <a:tc>
                  <a:txBody>
                    <a:bodyPr/>
                    <a:lstStyle/>
                    <a:p>
                      <a:pPr indent="0" lvl="0" marL="0" rtl="0" algn="ctr">
                        <a:spcBef>
                          <a:spcPts val="0"/>
                        </a:spcBef>
                        <a:spcAft>
                          <a:spcPts val="0"/>
                        </a:spcAft>
                        <a:buNone/>
                      </a:pPr>
                      <a:r>
                        <a:rPr lang="en-US"/>
                        <a:t>65.12</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Clr>
                          <a:schemeClr val="dk1"/>
                        </a:buClr>
                        <a:buSzPts val="1100"/>
                        <a:buFont typeface="Arial"/>
                        <a:buNone/>
                      </a:pPr>
                      <a:r>
                        <a:rPr lang="en-US">
                          <a:solidFill>
                            <a:schemeClr val="dk1"/>
                          </a:solidFill>
                        </a:rPr>
                        <a:t>Xbee Pro 3</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None/>
                      </a:pPr>
                      <a:r>
                        <a:rPr lang="en-US"/>
                        <a:t>32.56</a:t>
                      </a:r>
                      <a:endParaRPr/>
                    </a:p>
                  </a:txBody>
                  <a:tcPr marT="91425" marB="91425" marR="91425" marL="91425" anchor="ctr"/>
                </a:tc>
                <a:tc>
                  <a:txBody>
                    <a:bodyPr/>
                    <a:lstStyle/>
                    <a:p>
                      <a:pPr indent="0" lvl="0" marL="0" rtl="0" algn="ctr">
                        <a:spcBef>
                          <a:spcPts val="0"/>
                        </a:spcBef>
                        <a:spcAft>
                          <a:spcPts val="0"/>
                        </a:spcAft>
                        <a:buNone/>
                      </a:pPr>
                      <a:r>
                        <a:rPr lang="en-US"/>
                        <a:t>65.12</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chemeClr val="dk1"/>
                          </a:solidFill>
                        </a:rPr>
                        <a:t>Parachute Apogee 29126</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3.74</a:t>
                      </a:r>
                      <a:endParaRPr/>
                    </a:p>
                  </a:txBody>
                  <a:tcPr marT="91425" marB="91425" marR="91425" marL="91425" anchor="ctr"/>
                </a:tc>
                <a:tc>
                  <a:txBody>
                    <a:bodyPr/>
                    <a:lstStyle/>
                    <a:p>
                      <a:pPr indent="0" lvl="0" marL="0" rtl="0" algn="ctr">
                        <a:spcBef>
                          <a:spcPts val="0"/>
                        </a:spcBef>
                        <a:spcAft>
                          <a:spcPts val="0"/>
                        </a:spcAft>
                        <a:buNone/>
                      </a:pPr>
                      <a:r>
                        <a:rPr lang="en-US"/>
                        <a:t>3.74</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chemeClr val="dk1"/>
                          </a:solidFill>
                        </a:rPr>
                        <a:t>2.4 ghz antenna</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a:t>3</a:t>
                      </a:r>
                      <a:endParaRPr/>
                    </a:p>
                  </a:txBody>
                  <a:tcPr marT="91425" marB="91425" marR="91425" marL="91425" anchor="ctr"/>
                </a:tc>
                <a:tc>
                  <a:txBody>
                    <a:bodyPr/>
                    <a:lstStyle/>
                    <a:p>
                      <a:pPr indent="0" lvl="0" marL="0" rtl="0" algn="ctr">
                        <a:spcBef>
                          <a:spcPts val="0"/>
                        </a:spcBef>
                        <a:spcAft>
                          <a:spcPts val="0"/>
                        </a:spcAft>
                        <a:buNone/>
                      </a:pPr>
                      <a:r>
                        <a:rPr lang="en-US"/>
                        <a:t>2.7</a:t>
                      </a:r>
                      <a:endParaRPr/>
                    </a:p>
                  </a:txBody>
                  <a:tcPr marT="91425" marB="91425" marR="91425" marL="91425" anchor="ctr"/>
                </a:tc>
                <a:tc>
                  <a:txBody>
                    <a:bodyPr/>
                    <a:lstStyle/>
                    <a:p>
                      <a:pPr indent="0" lvl="0" marL="0" rtl="0" algn="ctr">
                        <a:spcBef>
                          <a:spcPts val="0"/>
                        </a:spcBef>
                        <a:spcAft>
                          <a:spcPts val="0"/>
                        </a:spcAft>
                        <a:buNone/>
                      </a:pPr>
                      <a:r>
                        <a:rPr lang="en-US"/>
                        <a:t>8.1</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chemeClr val="dk1"/>
                          </a:solidFill>
                        </a:rPr>
                        <a:t>Buzzer</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None/>
                      </a:pPr>
                      <a:r>
                        <a:rPr lang="en-US"/>
                        <a:t>5</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r h="396200">
                <a:tc>
                  <a:txBody>
                    <a:bodyPr/>
                    <a:lstStyle/>
                    <a:p>
                      <a:pPr indent="0" lvl="0" marL="0" rtl="0" algn="ctr">
                        <a:spcBef>
                          <a:spcPts val="0"/>
                        </a:spcBef>
                        <a:spcAft>
                          <a:spcPts val="0"/>
                        </a:spcAft>
                        <a:buNone/>
                      </a:pPr>
                      <a:r>
                        <a:rPr lang="en-US">
                          <a:solidFill>
                            <a:schemeClr val="dk1"/>
                          </a:solidFill>
                        </a:rPr>
                        <a:t>3D printed parts</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US"/>
                        <a:t>6</a:t>
                      </a:r>
                      <a:endParaRPr/>
                    </a:p>
                  </a:txBody>
                  <a:tcPr marT="91425" marB="91425" marR="91425" marL="91425" anchor="ctr"/>
                </a:tc>
                <a:tc>
                  <a:txBody>
                    <a:bodyPr/>
                    <a:lstStyle/>
                    <a:p>
                      <a:pPr indent="0" lvl="0" marL="0" rtl="0" algn="ctr">
                        <a:spcBef>
                          <a:spcPts val="0"/>
                        </a:spcBef>
                        <a:spcAft>
                          <a:spcPts val="0"/>
                        </a:spcAft>
                        <a:buNone/>
                      </a:pPr>
                      <a:r>
                        <a:rPr lang="en-US"/>
                        <a:t>7</a:t>
                      </a:r>
                      <a:endParaRPr/>
                    </a:p>
                  </a:txBody>
                  <a:tcPr marT="91425" marB="91425" marR="91425" marL="91425" anchor="ctr"/>
                </a:tc>
                <a:tc>
                  <a:txBody>
                    <a:bodyPr/>
                    <a:lstStyle/>
                    <a:p>
                      <a:pPr indent="0" lvl="0" marL="0" rtl="0" algn="ctr">
                        <a:spcBef>
                          <a:spcPts val="0"/>
                        </a:spcBef>
                        <a:spcAft>
                          <a:spcPts val="0"/>
                        </a:spcAft>
                        <a:buNone/>
                      </a:pPr>
                      <a:r>
                        <a:rPr lang="en-US"/>
                        <a:t>42</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NEW</a:t>
                      </a:r>
                      <a:endParaRPr/>
                    </a:p>
                  </a:txBody>
                  <a:tcPr marT="91425" marB="91425" marR="91425" marL="91425" anchor="ctr"/>
                </a:tc>
              </a:tr>
            </a:tbl>
          </a:graphicData>
        </a:graphic>
      </p:graphicFrame>
      <p:sp>
        <p:nvSpPr>
          <p:cNvPr id="2225" name="Google Shape;2225;p20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20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31" name="Google Shape;2231;p20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32" name="Google Shape;2232;p20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CanSat Budget – Hardware</a:t>
            </a:r>
            <a:endParaRPr/>
          </a:p>
        </p:txBody>
      </p:sp>
      <p:sp>
        <p:nvSpPr>
          <p:cNvPr id="2233" name="Google Shape;2233;p20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graphicFrame>
        <p:nvGraphicFramePr>
          <p:cNvPr id="2234" name="Google Shape;2234;p208"/>
          <p:cNvGraphicFramePr/>
          <p:nvPr/>
        </p:nvGraphicFramePr>
        <p:xfrm>
          <a:off x="228600" y="1074475"/>
          <a:ext cx="3000000" cy="3000000"/>
        </p:xfrm>
        <a:graphic>
          <a:graphicData uri="http://schemas.openxmlformats.org/drawingml/2006/table">
            <a:tbl>
              <a:tblPr>
                <a:noFill/>
                <a:tableStyleId>{5248A033-B59B-4F7F-8831-354D96AE2D3F}</a:tableStyleId>
              </a:tblPr>
              <a:tblGrid>
                <a:gridCol w="5027950"/>
                <a:gridCol w="848225"/>
                <a:gridCol w="1287250"/>
                <a:gridCol w="829700"/>
                <a:gridCol w="691075"/>
              </a:tblGrid>
              <a:tr h="287675">
                <a:tc>
                  <a:txBody>
                    <a:bodyPr/>
                    <a:lstStyle/>
                    <a:p>
                      <a:pPr indent="0" lvl="0" marL="0" rtl="0" algn="ctr">
                        <a:spcBef>
                          <a:spcPts val="0"/>
                        </a:spcBef>
                        <a:spcAft>
                          <a:spcPts val="0"/>
                        </a:spcAft>
                        <a:buNone/>
                      </a:pPr>
                      <a:r>
                        <a:rPr lang="en-US"/>
                        <a:t>Component</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Quantity</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Unit Price </a:t>
                      </a:r>
                      <a:r>
                        <a:rPr lang="en-US">
                          <a:solidFill>
                            <a:schemeClr val="dk1"/>
                          </a:solidFill>
                        </a:rPr>
                        <a:t>($)</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Total ($)</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Status</a:t>
                      </a:r>
                      <a:endParaRPr/>
                    </a:p>
                  </a:txBody>
                  <a:tcPr marT="91425" marB="91425" marR="91425" marL="91425" anchor="ctr">
                    <a:solidFill>
                      <a:schemeClr val="accent1"/>
                    </a:solidFill>
                  </a:tcPr>
                </a:tc>
              </a:tr>
              <a:tr h="135925">
                <a:tc>
                  <a:txBody>
                    <a:bodyPr/>
                    <a:lstStyle/>
                    <a:p>
                      <a:pPr indent="0" lvl="0" marL="0" rtl="0" algn="ctr">
                        <a:spcBef>
                          <a:spcPts val="0"/>
                        </a:spcBef>
                        <a:spcAft>
                          <a:spcPts val="0"/>
                        </a:spcAft>
                        <a:buNone/>
                      </a:pPr>
                      <a:r>
                        <a:rPr lang="en-US"/>
                        <a:t>LIR3048</a:t>
                      </a:r>
                      <a:endParaRPr/>
                    </a:p>
                  </a:txBody>
                  <a:tcPr marT="91425" marB="91425" marR="91425" marL="91425" anchor="ctr"/>
                </a:tc>
                <a:tc>
                  <a:txBody>
                    <a:bodyPr/>
                    <a:lstStyle/>
                    <a:p>
                      <a:pPr indent="0" lvl="0" marL="0" rtl="0" algn="ctr">
                        <a:spcBef>
                          <a:spcPts val="0"/>
                        </a:spcBef>
                        <a:spcAft>
                          <a:spcPts val="0"/>
                        </a:spcAft>
                        <a:buNone/>
                      </a:pPr>
                      <a:r>
                        <a:rPr lang="en-US"/>
                        <a:t>8</a:t>
                      </a:r>
                      <a:endParaRPr/>
                    </a:p>
                  </a:txBody>
                  <a:tcPr marT="91425" marB="91425" marR="91425" marL="91425" anchor="ctr"/>
                </a:tc>
                <a:tc>
                  <a:txBody>
                    <a:bodyPr/>
                    <a:lstStyle/>
                    <a:p>
                      <a:pPr indent="0" lvl="0" marL="0" rtl="0" algn="ctr">
                        <a:spcBef>
                          <a:spcPts val="0"/>
                        </a:spcBef>
                        <a:spcAft>
                          <a:spcPts val="0"/>
                        </a:spcAft>
                        <a:buNone/>
                      </a:pPr>
                      <a:r>
                        <a:rPr lang="en-US"/>
                        <a:t>9</a:t>
                      </a:r>
                      <a:endParaRPr/>
                    </a:p>
                  </a:txBody>
                  <a:tcPr marT="91425" marB="91425" marR="91425" marL="91425" anchor="ctr"/>
                </a:tc>
                <a:tc>
                  <a:txBody>
                    <a:bodyPr/>
                    <a:lstStyle/>
                    <a:p>
                      <a:pPr indent="0" lvl="0" marL="0" rtl="0" algn="ctr">
                        <a:spcBef>
                          <a:spcPts val="0"/>
                        </a:spcBef>
                        <a:spcAft>
                          <a:spcPts val="0"/>
                        </a:spcAft>
                        <a:buNone/>
                      </a:pPr>
                      <a:r>
                        <a:rPr lang="en-US"/>
                        <a:t>72</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Energizer CR123A</a:t>
                      </a:r>
                      <a:endParaRPr/>
                    </a:p>
                  </a:txBody>
                  <a:tcPr marT="91425" marB="91425" marR="91425" marL="91425" anchor="ctr"/>
                </a:tc>
                <a:tc>
                  <a:txBody>
                    <a:bodyPr/>
                    <a:lstStyle/>
                    <a:p>
                      <a:pPr indent="0" lvl="0" marL="0" rtl="0" algn="ctr">
                        <a:spcBef>
                          <a:spcPts val="0"/>
                        </a:spcBef>
                        <a:spcAft>
                          <a:spcPts val="0"/>
                        </a:spcAft>
                        <a:buNone/>
                      </a:pPr>
                      <a:r>
                        <a:rPr lang="en-US"/>
                        <a:t>2</a:t>
                      </a:r>
                      <a:endParaRPr/>
                    </a:p>
                  </a:txBody>
                  <a:tcPr marT="91425" marB="91425" marR="91425" marL="91425" anchor="ctr"/>
                </a:tc>
                <a:tc>
                  <a:txBody>
                    <a:bodyPr/>
                    <a:lstStyle/>
                    <a:p>
                      <a:pPr indent="0" lvl="0" marL="0" rtl="0" algn="ctr">
                        <a:spcBef>
                          <a:spcPts val="0"/>
                        </a:spcBef>
                        <a:spcAft>
                          <a:spcPts val="0"/>
                        </a:spcAft>
                        <a:buNone/>
                      </a:pPr>
                      <a:r>
                        <a:rPr lang="en-US"/>
                        <a:t>1.5</a:t>
                      </a:r>
                      <a:endParaRPr/>
                    </a:p>
                  </a:txBody>
                  <a:tcPr marT="91425" marB="91425" marR="91425" marL="91425" anchor="ctr"/>
                </a:tc>
                <a:tc>
                  <a:txBody>
                    <a:bodyPr/>
                    <a:lstStyle/>
                    <a:p>
                      <a:pPr indent="0" lvl="0" marL="0" rtl="0" algn="ctr">
                        <a:spcBef>
                          <a:spcPts val="0"/>
                        </a:spcBef>
                        <a:spcAft>
                          <a:spcPts val="0"/>
                        </a:spcAft>
                        <a:buNone/>
                      </a:pPr>
                      <a:r>
                        <a:rPr lang="en-US"/>
                        <a:t>3</a:t>
                      </a:r>
                      <a:endParaRPr/>
                    </a:p>
                  </a:txBody>
                  <a:tcPr marT="91425" marB="91425" marR="91425" marL="91425" anchor="ctr"/>
                </a:tc>
                <a:tc>
                  <a:txBody>
                    <a:bodyPr/>
                    <a:lstStyle/>
                    <a:p>
                      <a:pPr indent="0" lvl="0" marL="0" rtl="0" algn="ctr">
                        <a:spcBef>
                          <a:spcPts val="0"/>
                        </a:spcBef>
                        <a:spcAft>
                          <a:spcPts val="0"/>
                        </a:spcAft>
                        <a:buNone/>
                      </a:pPr>
                      <a:r>
                        <a:rPr lang="en-US"/>
                        <a:t>NEW</a:t>
                      </a:r>
                      <a:endParaRPr/>
                    </a:p>
                  </a:txBody>
                  <a:tcPr marT="91425" marB="91425" marR="91425" marL="91425" anchor="ctr"/>
                </a:tc>
              </a:tr>
              <a:tr h="396200">
                <a:tc>
                  <a:txBody>
                    <a:bodyPr/>
                    <a:lstStyle/>
                    <a:p>
                      <a:pPr indent="0" lvl="0" marL="0" rtl="0" algn="ctr">
                        <a:spcBef>
                          <a:spcPts val="0"/>
                        </a:spcBef>
                        <a:spcAft>
                          <a:spcPts val="0"/>
                        </a:spcAft>
                        <a:buNone/>
                      </a:pPr>
                      <a:r>
                        <a:rPr lang="en-US"/>
                        <a:t>Real clock module</a:t>
                      </a:r>
                      <a:endParaRPr/>
                    </a:p>
                  </a:txBody>
                  <a:tcPr marT="91425" marB="91425" marR="91425" marL="91425" anchor="ctr"/>
                </a:tc>
                <a:tc>
                  <a:txBody>
                    <a:bodyPr/>
                    <a:lstStyle/>
                    <a:p>
                      <a:pPr indent="0" lvl="0" marL="0" rtl="0" algn="ctr">
                        <a:spcBef>
                          <a:spcPts val="0"/>
                        </a:spcBef>
                        <a:spcAft>
                          <a:spcPts val="0"/>
                        </a:spcAft>
                        <a:buNone/>
                      </a:pPr>
                      <a:r>
                        <a:rPr lang="en-US"/>
                        <a:t>1</a:t>
                      </a:r>
                      <a:endParaRPr/>
                    </a:p>
                  </a:txBody>
                  <a:tcPr marT="91425" marB="91425" marR="91425" marL="91425" anchor="ctr"/>
                </a:tc>
                <a:tc>
                  <a:txBody>
                    <a:bodyPr/>
                    <a:lstStyle/>
                    <a:p>
                      <a:pPr indent="0" lvl="0" marL="0" rtl="0" algn="ctr">
                        <a:spcBef>
                          <a:spcPts val="0"/>
                        </a:spcBef>
                        <a:spcAft>
                          <a:spcPts val="0"/>
                        </a:spcAft>
                        <a:buNone/>
                      </a:pPr>
                      <a:r>
                        <a:rPr lang="en-US"/>
                        <a:t>2.1</a:t>
                      </a:r>
                      <a:endParaRPr/>
                    </a:p>
                  </a:txBody>
                  <a:tcPr marT="91425" marB="91425" marR="91425" marL="91425" anchor="ctr"/>
                </a:tc>
                <a:tc>
                  <a:txBody>
                    <a:bodyPr/>
                    <a:lstStyle/>
                    <a:p>
                      <a:pPr indent="0" lvl="0" marL="0" rtl="0" algn="ctr">
                        <a:spcBef>
                          <a:spcPts val="0"/>
                        </a:spcBef>
                        <a:spcAft>
                          <a:spcPts val="0"/>
                        </a:spcAft>
                        <a:buNone/>
                      </a:pPr>
                      <a:r>
                        <a:rPr lang="en-US"/>
                        <a:t>2.1</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396200">
                <a:tc>
                  <a:txBody>
                    <a:bodyPr/>
                    <a:lstStyle/>
                    <a:p>
                      <a:pPr indent="0" lvl="0" marL="0" rtl="0" algn="ctr">
                        <a:spcBef>
                          <a:spcPts val="0"/>
                        </a:spcBef>
                        <a:spcAft>
                          <a:spcPts val="0"/>
                        </a:spcAft>
                        <a:buNone/>
                      </a:pPr>
                      <a:r>
                        <a:rPr lang="en-US"/>
                        <a:t>Total</a:t>
                      </a:r>
                      <a:endParaRPr/>
                    </a:p>
                  </a:txBody>
                  <a:tcPr marT="91425" marB="91425" marR="91425" marL="91425" anchor="ctr">
                    <a:solidFill>
                      <a:srgbClr val="FF0000"/>
                    </a:solidFill>
                  </a:tcPr>
                </a:tc>
                <a:tc gridSpan="4">
                  <a:txBody>
                    <a:bodyPr/>
                    <a:lstStyle/>
                    <a:p>
                      <a:pPr indent="0" lvl="0" marL="0" rtl="0" algn="ctr">
                        <a:spcBef>
                          <a:spcPts val="0"/>
                        </a:spcBef>
                        <a:spcAft>
                          <a:spcPts val="0"/>
                        </a:spcAft>
                        <a:buNone/>
                      </a:pPr>
                      <a:r>
                        <a:rPr lang="en-US"/>
                        <a:t>369.3$</a:t>
                      </a:r>
                      <a:endParaRPr/>
                    </a:p>
                  </a:txBody>
                  <a:tcPr marT="91425" marB="91425" marR="91425" marL="91425" anchor="ctr">
                    <a:solidFill>
                      <a:srgbClr val="FF0000"/>
                    </a:solidFill>
                  </a:tcPr>
                </a:tc>
                <a:tc hMerge="1"/>
                <a:tc hMerge="1"/>
                <a:tc hMerge="1"/>
              </a:tr>
            </a:tbl>
          </a:graphicData>
        </a:graphic>
      </p:graphicFrame>
      <p:sp>
        <p:nvSpPr>
          <p:cNvPr id="2235" name="Google Shape;2235;p208"/>
          <p:cNvSpPr txBox="1"/>
          <p:nvPr/>
        </p:nvSpPr>
        <p:spPr>
          <a:xfrm>
            <a:off x="228600" y="31746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total cost to develop and build the CANSAT is 367.2$ US dollars</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20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41" name="Google Shape;2241;p20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42" name="Google Shape;2242;p20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CanSat Budget – Other Costs</a:t>
            </a:r>
            <a:endParaRPr/>
          </a:p>
        </p:txBody>
      </p:sp>
      <p:sp>
        <p:nvSpPr>
          <p:cNvPr id="2243" name="Google Shape;2243;p20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t/>
            </a:r>
            <a:endParaRPr sz="1400"/>
          </a:p>
          <a:p>
            <a:pPr indent="0" lvl="0" marL="0" rtl="0" algn="l">
              <a:lnSpc>
                <a:spcPct val="80000"/>
              </a:lnSpc>
              <a:spcBef>
                <a:spcPts val="0"/>
              </a:spcBef>
              <a:spcAft>
                <a:spcPts val="0"/>
              </a:spcAft>
              <a:buNone/>
            </a:pPr>
            <a:r>
              <a:rPr lang="en-US" sz="1400"/>
              <a:t>Due the pandemic, it’s </a:t>
            </a:r>
            <a:r>
              <a:rPr lang="en-US" sz="1400"/>
              <a:t>impossible</a:t>
            </a:r>
            <a:r>
              <a:rPr lang="en-US" sz="1400"/>
              <a:t> to determinate and know if it would be </a:t>
            </a:r>
            <a:r>
              <a:rPr lang="en-US" sz="1400"/>
              <a:t>possible</a:t>
            </a:r>
            <a:r>
              <a:rPr lang="en-US" sz="1400"/>
              <a:t> to travel, so </a:t>
            </a:r>
            <a:r>
              <a:rPr lang="en-US" sz="1400"/>
              <a:t>there's</a:t>
            </a:r>
            <a:r>
              <a:rPr lang="en-US" sz="1400"/>
              <a:t> no way to predict other </a:t>
            </a:r>
            <a:r>
              <a:rPr lang="en-US" sz="1400"/>
              <a:t>associated</a:t>
            </a:r>
            <a:r>
              <a:rPr lang="en-US" sz="1400"/>
              <a:t> cost.</a:t>
            </a:r>
            <a:endParaRPr sz="1400"/>
          </a:p>
        </p:txBody>
      </p:sp>
      <p:sp>
        <p:nvSpPr>
          <p:cNvPr id="2244" name="Google Shape;2244;p20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21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50" name="Google Shape;2250;p21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51" name="Google Shape;2251;p21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Program Schedule Overview</a:t>
            </a:r>
            <a:endParaRPr/>
          </a:p>
        </p:txBody>
      </p:sp>
      <p:sp>
        <p:nvSpPr>
          <p:cNvPr id="2252" name="Google Shape;2252;p21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
        <p:nvSpPr>
          <p:cNvPr id="2253" name="Google Shape;2253;p210"/>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54" name="Google Shape;2254;p210"/>
          <p:cNvPicPr preferRelativeResize="0"/>
          <p:nvPr/>
        </p:nvPicPr>
        <p:blipFill rotWithShape="1">
          <a:blip r:embed="rId3">
            <a:alphaModFix/>
          </a:blip>
          <a:srcRect b="0" l="21923" r="-1821" t="9934"/>
          <a:stretch/>
        </p:blipFill>
        <p:spPr>
          <a:xfrm>
            <a:off x="0" y="1061550"/>
            <a:ext cx="9144003" cy="52547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21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60" name="Google Shape;2260;p21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61" name="Google Shape;2261;p21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Detailed </a:t>
            </a:r>
            <a:r>
              <a:rPr b="1" i="0" lang="en-US" sz="2400" u="none" cap="none" strike="noStrike">
                <a:solidFill>
                  <a:schemeClr val="accent2"/>
                </a:solidFill>
                <a:latin typeface="Arial"/>
                <a:ea typeface="Arial"/>
                <a:cs typeface="Arial"/>
                <a:sym typeface="Arial"/>
              </a:rPr>
              <a:t>Program Schedule</a:t>
            </a:r>
            <a:endParaRPr/>
          </a:p>
        </p:txBody>
      </p:sp>
      <p:sp>
        <p:nvSpPr>
          <p:cNvPr id="2262" name="Google Shape;2262;p21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
        <p:nvSpPr>
          <p:cNvPr id="2263" name="Google Shape;2263;p211"/>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64" name="Google Shape;2264;p211"/>
          <p:cNvPicPr preferRelativeResize="0"/>
          <p:nvPr/>
        </p:nvPicPr>
        <p:blipFill rotWithShape="1">
          <a:blip r:embed="rId3">
            <a:alphaModFix/>
          </a:blip>
          <a:srcRect b="27099" l="0" r="30357" t="5624"/>
          <a:stretch/>
        </p:blipFill>
        <p:spPr>
          <a:xfrm>
            <a:off x="0" y="1054350"/>
            <a:ext cx="9144003" cy="544100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21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a:t>
            </a:r>
            <a:r>
              <a:rPr lang="en-US"/>
              <a:t>CDR</a:t>
            </a:r>
            <a:r>
              <a:rPr lang="en-US"/>
              <a:t>:  Team:1231 UCASAL</a:t>
            </a:r>
            <a:endParaRPr/>
          </a:p>
        </p:txBody>
      </p:sp>
      <p:sp>
        <p:nvSpPr>
          <p:cNvPr id="2270" name="Google Shape;2270;p21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271" name="Google Shape;2271;p21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Detailed </a:t>
            </a:r>
            <a:r>
              <a:rPr b="1" i="0" lang="en-US" sz="2400" u="none" cap="none" strike="noStrike">
                <a:solidFill>
                  <a:schemeClr val="accent2"/>
                </a:solidFill>
                <a:latin typeface="Arial"/>
                <a:ea typeface="Arial"/>
                <a:cs typeface="Arial"/>
                <a:sym typeface="Arial"/>
              </a:rPr>
              <a:t>Program Schedule</a:t>
            </a:r>
            <a:endParaRPr/>
          </a:p>
        </p:txBody>
      </p:sp>
      <p:sp>
        <p:nvSpPr>
          <p:cNvPr id="2272" name="Google Shape;2272;p21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
        <p:nvSpPr>
          <p:cNvPr id="2273" name="Google Shape;2273;p212"/>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274" name="Google Shape;2274;p212"/>
          <p:cNvPicPr preferRelativeResize="0"/>
          <p:nvPr/>
        </p:nvPicPr>
        <p:blipFill rotWithShape="1">
          <a:blip r:embed="rId3">
            <a:alphaModFix/>
          </a:blip>
          <a:srcRect b="0" l="0" r="-1719" t="50607"/>
          <a:stretch/>
        </p:blipFill>
        <p:spPr>
          <a:xfrm>
            <a:off x="152400" y="1795250"/>
            <a:ext cx="8991604" cy="4283325"/>
          </a:xfrm>
          <a:prstGeom prst="rect">
            <a:avLst/>
          </a:prstGeom>
          <a:noFill/>
          <a:ln>
            <a:noFill/>
          </a:ln>
        </p:spPr>
      </p:pic>
      <p:pic>
        <p:nvPicPr>
          <p:cNvPr id="2275" name="Google Shape;2275;p212"/>
          <p:cNvPicPr preferRelativeResize="0"/>
          <p:nvPr/>
        </p:nvPicPr>
        <p:blipFill rotWithShape="1">
          <a:blip r:embed="rId4">
            <a:alphaModFix/>
          </a:blip>
          <a:srcRect b="87694" l="0" r="0" t="6689"/>
          <a:stretch/>
        </p:blipFill>
        <p:spPr>
          <a:xfrm>
            <a:off x="0" y="1462775"/>
            <a:ext cx="9144003" cy="332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4" name="Google Shape;114;p1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5" name="Google Shape;115;p1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Presentation Outline</a:t>
            </a:r>
            <a:endParaRPr/>
          </a:p>
        </p:txBody>
      </p:sp>
      <p:sp>
        <p:nvSpPr>
          <p:cNvPr id="116" name="Google Shape;116;p1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7" name="Google Shape;117;p1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18" name="Google Shape;118;p15"/>
          <p:cNvGraphicFramePr/>
          <p:nvPr/>
        </p:nvGraphicFramePr>
        <p:xfrm>
          <a:off x="228600" y="1211600"/>
          <a:ext cx="3000000" cy="3000000"/>
        </p:xfrm>
        <a:graphic>
          <a:graphicData uri="http://schemas.openxmlformats.org/drawingml/2006/table">
            <a:tbl>
              <a:tblPr>
                <a:noFill/>
                <a:tableStyleId>{5248A033-B59B-4F7F-8831-354D96AE2D3F}</a:tableStyleId>
              </a:tblPr>
              <a:tblGrid>
                <a:gridCol w="2854350"/>
                <a:gridCol w="2801925"/>
                <a:gridCol w="2801925"/>
              </a:tblGrid>
              <a:tr h="381000">
                <a:tc>
                  <a:txBody>
                    <a:bodyPr/>
                    <a:lstStyle/>
                    <a:p>
                      <a:pPr indent="0" lvl="0" marL="0" rtl="0" algn="ctr">
                        <a:spcBef>
                          <a:spcPts val="0"/>
                        </a:spcBef>
                        <a:spcAft>
                          <a:spcPts val="0"/>
                        </a:spcAft>
                        <a:buNone/>
                      </a:pPr>
                      <a:r>
                        <a:rPr lang="en-US"/>
                        <a:t>Contents</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Presenter</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Slides</a:t>
                      </a:r>
                      <a:endParaRPr/>
                    </a:p>
                  </a:txBody>
                  <a:tcPr marT="91425" marB="91425" marR="91425" marL="91425">
                    <a:solidFill>
                      <a:schemeClr val="accent1"/>
                    </a:solidFill>
                  </a:tcPr>
                </a:tc>
              </a:tr>
              <a:tr h="381000">
                <a:tc>
                  <a:txBody>
                    <a:bodyPr/>
                    <a:lstStyle/>
                    <a:p>
                      <a:pPr indent="0" lvl="0" marL="0" rtl="0" algn="ctr">
                        <a:spcBef>
                          <a:spcPts val="0"/>
                        </a:spcBef>
                        <a:spcAft>
                          <a:spcPts val="0"/>
                        </a:spcAft>
                        <a:buNone/>
                      </a:pPr>
                      <a:r>
                        <a:rPr lang="en-US"/>
                        <a:t>Team Organization</a:t>
                      </a:r>
                      <a:endParaRPr/>
                    </a:p>
                  </a:txBody>
                  <a:tcPr marT="91425" marB="91425" marR="91425" marL="91425"/>
                </a:tc>
                <a:tc>
                  <a:txBody>
                    <a:bodyPr/>
                    <a:lstStyle/>
                    <a:p>
                      <a:pPr indent="0" lvl="0" marL="0" rtl="0" algn="ctr">
                        <a:spcBef>
                          <a:spcPts val="0"/>
                        </a:spcBef>
                        <a:spcAft>
                          <a:spcPts val="0"/>
                        </a:spcAft>
                        <a:buNone/>
                      </a:pPr>
                      <a:r>
                        <a:rPr lang="en-US"/>
                        <a:t>Jorge Royon</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r>
              <a:tr h="381000">
                <a:tc>
                  <a:txBody>
                    <a:bodyPr/>
                    <a:lstStyle/>
                    <a:p>
                      <a:pPr indent="0" lvl="0" marL="0" rtl="0" algn="ctr">
                        <a:spcBef>
                          <a:spcPts val="0"/>
                        </a:spcBef>
                        <a:spcAft>
                          <a:spcPts val="0"/>
                        </a:spcAft>
                        <a:buNone/>
                      </a:pPr>
                      <a:r>
                        <a:rPr lang="en-US"/>
                        <a:t>Acronyms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Jorge Royon</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5</a:t>
                      </a:r>
                      <a:endParaRPr>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US"/>
                        <a:t>Systems Overviews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Jorge Royon</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6-31</a:t>
                      </a:r>
                      <a:endParaRPr>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US"/>
                        <a:t>Sensor Subsystem Design</a:t>
                      </a:r>
                      <a:endParaRPr/>
                    </a:p>
                  </a:txBody>
                  <a:tcPr marT="91425" marB="91425" marR="91425" marL="91425"/>
                </a:tc>
                <a:tc>
                  <a:txBody>
                    <a:bodyPr/>
                    <a:lstStyle/>
                    <a:p>
                      <a:pPr indent="0" lvl="0" marL="0" rtl="0" algn="ctr">
                        <a:spcBef>
                          <a:spcPts val="0"/>
                        </a:spcBef>
                        <a:spcAft>
                          <a:spcPts val="0"/>
                        </a:spcAft>
                        <a:buNone/>
                      </a:pPr>
                      <a:r>
                        <a:rPr lang="en-US"/>
                        <a:t>Nicole Castro</a:t>
                      </a:r>
                      <a:endParaRPr/>
                    </a:p>
                  </a:txBody>
                  <a:tcPr marT="91425" marB="91425" marR="91425" marL="91425"/>
                </a:tc>
                <a:tc>
                  <a:txBody>
                    <a:bodyPr/>
                    <a:lstStyle/>
                    <a:p>
                      <a:pPr indent="0" lvl="0" marL="0" rtl="0" algn="ctr">
                        <a:spcBef>
                          <a:spcPts val="0"/>
                        </a:spcBef>
                        <a:spcAft>
                          <a:spcPts val="0"/>
                        </a:spcAft>
                        <a:buNone/>
                      </a:pPr>
                      <a:r>
                        <a:rPr lang="en-US"/>
                        <a:t>32-42</a:t>
                      </a:r>
                      <a:endParaRPr/>
                    </a:p>
                  </a:txBody>
                  <a:tcPr marT="91425" marB="91425" marR="91425" marL="91425"/>
                </a:tc>
              </a:tr>
              <a:tr h="396200">
                <a:tc>
                  <a:txBody>
                    <a:bodyPr/>
                    <a:lstStyle/>
                    <a:p>
                      <a:pPr indent="0" lvl="0" marL="0" rtl="0" algn="ctr">
                        <a:spcBef>
                          <a:spcPts val="0"/>
                        </a:spcBef>
                        <a:spcAft>
                          <a:spcPts val="0"/>
                        </a:spcAft>
                        <a:buNone/>
                      </a:pPr>
                      <a:r>
                        <a:rPr lang="en-US"/>
                        <a:t>Descent Control Design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Jorge Royon</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43-69</a:t>
                      </a:r>
                      <a:endParaRPr>
                        <a:solidFill>
                          <a:schemeClr val="dk1"/>
                        </a:solidFill>
                      </a:endParaRPr>
                    </a:p>
                  </a:txBody>
                  <a:tcPr marT="91425" marB="91425" marR="91425" marL="91425"/>
                </a:tc>
              </a:tr>
              <a:tr h="396200">
                <a:tc>
                  <a:txBody>
                    <a:bodyPr/>
                    <a:lstStyle/>
                    <a:p>
                      <a:pPr indent="0" lvl="0" marL="0" rtl="0" algn="ctr">
                        <a:spcBef>
                          <a:spcPts val="0"/>
                        </a:spcBef>
                        <a:spcAft>
                          <a:spcPts val="0"/>
                        </a:spcAft>
                        <a:buNone/>
                      </a:pPr>
                      <a:r>
                        <a:rPr lang="en-US"/>
                        <a:t>Mechanical Subsystem Design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Jorge Royon</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70-99</a:t>
                      </a:r>
                      <a:endParaRPr>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US"/>
                        <a:t>Communication and Data Handling (CDH) Subsystem Design</a:t>
                      </a:r>
                      <a:endParaRPr/>
                    </a:p>
                  </a:txBody>
                  <a:tcPr marT="91425" marB="91425" marR="91425" marL="91425"/>
                </a:tc>
                <a:tc>
                  <a:txBody>
                    <a:bodyPr/>
                    <a:lstStyle/>
                    <a:p>
                      <a:pPr indent="0" lvl="0" marL="0" rtl="0" algn="ctr">
                        <a:spcBef>
                          <a:spcPts val="0"/>
                        </a:spcBef>
                        <a:spcAft>
                          <a:spcPts val="0"/>
                        </a:spcAft>
                        <a:buNone/>
                      </a:pPr>
                      <a:r>
                        <a:rPr lang="en-US"/>
                        <a:t>Nicole Castro</a:t>
                      </a:r>
                      <a:endParaRPr/>
                    </a:p>
                    <a:p>
                      <a:pPr indent="0" lvl="0" marL="0" rtl="0" algn="ctr">
                        <a:spcBef>
                          <a:spcPts val="0"/>
                        </a:spcBef>
                        <a:spcAft>
                          <a:spcPts val="0"/>
                        </a:spcAft>
                        <a:buNone/>
                      </a:pPr>
                      <a:r>
                        <a:rPr lang="en-US"/>
                        <a:t>Agustina Romero</a:t>
                      </a:r>
                      <a:endParaRPr/>
                    </a:p>
                  </a:txBody>
                  <a:tcPr marT="91425" marB="91425" marR="91425" marL="91425"/>
                </a:tc>
                <a:tc>
                  <a:txBody>
                    <a:bodyPr/>
                    <a:lstStyle/>
                    <a:p>
                      <a:pPr indent="0" lvl="0" marL="0" rtl="0" algn="ctr">
                        <a:spcBef>
                          <a:spcPts val="0"/>
                        </a:spcBef>
                        <a:spcAft>
                          <a:spcPts val="0"/>
                        </a:spcAft>
                        <a:buNone/>
                      </a:pPr>
                      <a:r>
                        <a:rPr lang="en-US"/>
                        <a:t>100-120</a:t>
                      </a:r>
                      <a:endParaRPr/>
                    </a:p>
                  </a:txBody>
                  <a:tcPr marT="91425" marB="91425" marR="91425" marL="91425"/>
                </a:tc>
              </a:tr>
              <a:tr h="381000">
                <a:tc>
                  <a:txBody>
                    <a:bodyPr/>
                    <a:lstStyle/>
                    <a:p>
                      <a:pPr indent="0" lvl="0" marL="0" rtl="0" algn="ctr">
                        <a:spcBef>
                          <a:spcPts val="0"/>
                        </a:spcBef>
                        <a:spcAft>
                          <a:spcPts val="0"/>
                        </a:spcAft>
                        <a:buNone/>
                      </a:pPr>
                      <a:r>
                        <a:rPr lang="en-US"/>
                        <a:t>Electrical Power Subsystem (EPS) Design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Nicole Agustina Castro</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Agustina Romero</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121-134</a:t>
                      </a:r>
                      <a:endParaRPr>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US"/>
                        <a:t>Flight Software (FSW) Design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Ivan Maccio</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135-149</a:t>
                      </a:r>
                      <a:endParaRPr>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US"/>
                        <a:t>Ground Control System (GCS) Design</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Ivan Maccio</a:t>
                      </a:r>
                      <a:endParaRPr>
                        <a:solidFill>
                          <a:schemeClr val="dk1"/>
                        </a:solidFill>
                      </a:endParaRPr>
                    </a:p>
                    <a:p>
                      <a:pPr indent="0" lvl="0" marL="0" rtl="0" algn="ctr">
                        <a:spcBef>
                          <a:spcPts val="0"/>
                        </a:spcBef>
                        <a:spcAft>
                          <a:spcPts val="0"/>
                        </a:spcAft>
                        <a:buNone/>
                      </a:pPr>
                      <a:r>
                        <a:rPr lang="en-US">
                          <a:solidFill>
                            <a:schemeClr val="dk1"/>
                          </a:solidFill>
                        </a:rPr>
                        <a:t>Mateo Figallo</a:t>
                      </a:r>
                      <a:endParaRPr>
                        <a:solidFill>
                          <a:schemeClr val="dk1"/>
                        </a:solidFill>
                      </a:endParaRPr>
                    </a:p>
                  </a:txBody>
                  <a:tcPr marT="91425" marB="91425" marR="91425" marL="91425"/>
                </a:tc>
                <a:tc>
                  <a:txBody>
                    <a:bodyPr/>
                    <a:lstStyle/>
                    <a:p>
                      <a:pPr indent="0" lvl="0" marL="0" rtl="0" algn="ctr">
                        <a:spcBef>
                          <a:spcPts val="0"/>
                        </a:spcBef>
                        <a:spcAft>
                          <a:spcPts val="0"/>
                        </a:spcAft>
                        <a:buNone/>
                      </a:pPr>
                      <a:r>
                        <a:rPr lang="en-US">
                          <a:solidFill>
                            <a:schemeClr val="dk1"/>
                          </a:solidFill>
                        </a:rPr>
                        <a:t>150-162</a:t>
                      </a:r>
                      <a:endParaRPr>
                        <a:solidFill>
                          <a:schemeClr val="dk1"/>
                        </a:solidFill>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82" name="Google Shape;282;p3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83" name="Google Shape;283;p3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System Concept of Operations (CONOPS)</a:t>
            </a:r>
            <a:endParaRPr/>
          </a:p>
        </p:txBody>
      </p:sp>
      <p:sp>
        <p:nvSpPr>
          <p:cNvPr id="284" name="Google Shape;284;p3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85" name="Google Shape;285;p3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86" name="Google Shape;286;p33"/>
          <p:cNvPicPr preferRelativeResize="0"/>
          <p:nvPr/>
        </p:nvPicPr>
        <p:blipFill>
          <a:blip r:embed="rId3">
            <a:alphaModFix/>
          </a:blip>
          <a:stretch>
            <a:fillRect/>
          </a:stretch>
        </p:blipFill>
        <p:spPr>
          <a:xfrm>
            <a:off x="378450" y="1066799"/>
            <a:ext cx="8387083" cy="5241927"/>
          </a:xfrm>
          <a:prstGeom prst="rect">
            <a:avLst/>
          </a:prstGeom>
          <a:noFill/>
          <a:ln>
            <a:noFill/>
          </a:ln>
        </p:spPr>
      </p:pic>
      <p:sp>
        <p:nvSpPr>
          <p:cNvPr id="287" name="Google Shape;287;p33"/>
          <p:cNvSpPr txBox="1"/>
          <p:nvPr/>
        </p:nvSpPr>
        <p:spPr>
          <a:xfrm>
            <a:off x="6098200" y="27037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500M</a:t>
            </a:r>
            <a:endParaRPr/>
          </a:p>
        </p:txBody>
      </p:sp>
      <p:sp>
        <p:nvSpPr>
          <p:cNvPr id="288" name="Google Shape;288;p33"/>
          <p:cNvSpPr txBox="1"/>
          <p:nvPr/>
        </p:nvSpPr>
        <p:spPr>
          <a:xfrm>
            <a:off x="6788925" y="36115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400M</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213"/>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Mission Rehearsals</a:t>
            </a:r>
            <a:endParaRPr/>
          </a:p>
        </p:txBody>
      </p:sp>
      <p:sp>
        <p:nvSpPr>
          <p:cNvPr id="2282" name="Google Shape;2282;p213"/>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US"/>
              <a:t> Mission Rehearsals</a:t>
            </a:r>
            <a:endParaRPr/>
          </a:p>
          <a:p>
            <a:pPr indent="-381000" lvl="0" marL="457200" rtl="0" algn="l">
              <a:lnSpc>
                <a:spcPct val="115000"/>
              </a:lnSpc>
              <a:spcBef>
                <a:spcPts val="0"/>
              </a:spcBef>
              <a:spcAft>
                <a:spcPts val="0"/>
              </a:spcAft>
              <a:buSzPts val="2400"/>
              <a:buChar char="●"/>
            </a:pPr>
            <a:r>
              <a:rPr b="0" lang="en-US"/>
              <a:t>Team</a:t>
            </a:r>
            <a:r>
              <a:rPr b="0" lang="en-US"/>
              <a:t> members and roles</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spcBef>
                <a:spcPts val="480"/>
              </a:spcBef>
              <a:spcAft>
                <a:spcPts val="0"/>
              </a:spcAft>
              <a:buNone/>
            </a:pPr>
            <a:r>
              <a:t/>
            </a:r>
            <a:endParaRPr/>
          </a:p>
        </p:txBody>
      </p:sp>
      <p:sp>
        <p:nvSpPr>
          <p:cNvPr id="2283" name="Google Shape;2283;p213"/>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graphicFrame>
        <p:nvGraphicFramePr>
          <p:cNvPr id="2284" name="Google Shape;2284;p213"/>
          <p:cNvGraphicFramePr/>
          <p:nvPr/>
        </p:nvGraphicFramePr>
        <p:xfrm>
          <a:off x="762000" y="2048675"/>
          <a:ext cx="3000000" cy="3000000"/>
        </p:xfrm>
        <a:graphic>
          <a:graphicData uri="http://schemas.openxmlformats.org/drawingml/2006/table">
            <a:tbl>
              <a:tblPr>
                <a:noFill/>
                <a:tableStyleId>{5248A033-B59B-4F7F-8831-354D96AE2D3F}</a:tableStyleId>
              </a:tblPr>
              <a:tblGrid>
                <a:gridCol w="3619500"/>
                <a:gridCol w="3619500"/>
              </a:tblGrid>
              <a:tr h="381000">
                <a:tc>
                  <a:txBody>
                    <a:bodyPr/>
                    <a:lstStyle/>
                    <a:p>
                      <a:pPr indent="0" lvl="0" marL="0" rtl="0" algn="ctr">
                        <a:spcBef>
                          <a:spcPts val="0"/>
                        </a:spcBef>
                        <a:spcAft>
                          <a:spcPts val="0"/>
                        </a:spcAft>
                        <a:buNone/>
                      </a:pPr>
                      <a:r>
                        <a:rPr lang="en-US"/>
                        <a:t>TEAM MEMBER</a:t>
                      </a:r>
                      <a:endParaRPr/>
                    </a:p>
                  </a:txBody>
                  <a:tcPr marT="91425" marB="91425" marR="91425" marL="91425"/>
                </a:tc>
                <a:tc>
                  <a:txBody>
                    <a:bodyPr/>
                    <a:lstStyle/>
                    <a:p>
                      <a:pPr indent="0" lvl="0" marL="0" rtl="0" algn="ctr">
                        <a:spcBef>
                          <a:spcPts val="0"/>
                        </a:spcBef>
                        <a:spcAft>
                          <a:spcPts val="0"/>
                        </a:spcAft>
                        <a:buNone/>
                      </a:pPr>
                      <a:r>
                        <a:rPr lang="en-US"/>
                        <a:t>ROLE</a:t>
                      </a:r>
                      <a:endParaRPr/>
                    </a:p>
                  </a:txBody>
                  <a:tcPr marT="91425" marB="91425" marR="91425" marL="91425"/>
                </a:tc>
              </a:tr>
              <a:tr h="381000">
                <a:tc>
                  <a:txBody>
                    <a:bodyPr/>
                    <a:lstStyle/>
                    <a:p>
                      <a:pPr indent="0" lvl="0" marL="0" rtl="0" algn="ctr">
                        <a:spcBef>
                          <a:spcPts val="0"/>
                        </a:spcBef>
                        <a:spcAft>
                          <a:spcPts val="0"/>
                        </a:spcAft>
                        <a:buNone/>
                      </a:pPr>
                      <a:r>
                        <a:rPr lang="en-US"/>
                        <a:t>Jorge royon</a:t>
                      </a:r>
                      <a:endParaRPr/>
                    </a:p>
                  </a:txBody>
                  <a:tcPr marT="91425" marB="91425" marR="91425" marL="91425"/>
                </a:tc>
                <a:tc>
                  <a:txBody>
                    <a:bodyPr/>
                    <a:lstStyle/>
                    <a:p>
                      <a:pPr indent="0" lvl="0" marL="0" rtl="0" algn="ctr">
                        <a:spcBef>
                          <a:spcPts val="0"/>
                        </a:spcBef>
                        <a:spcAft>
                          <a:spcPts val="0"/>
                        </a:spcAft>
                        <a:buNone/>
                      </a:pPr>
                      <a:r>
                        <a:rPr lang="en-US"/>
                        <a:t>Mechanical builder</a:t>
                      </a:r>
                      <a:endParaRPr/>
                    </a:p>
                  </a:txBody>
                  <a:tcPr marT="91425" marB="91425" marR="91425" marL="91425"/>
                </a:tc>
              </a:tr>
              <a:tr h="381000">
                <a:tc>
                  <a:txBody>
                    <a:bodyPr/>
                    <a:lstStyle/>
                    <a:p>
                      <a:pPr indent="0" lvl="0" marL="0" rtl="0" algn="ctr">
                        <a:spcBef>
                          <a:spcPts val="0"/>
                        </a:spcBef>
                        <a:spcAft>
                          <a:spcPts val="0"/>
                        </a:spcAft>
                        <a:buNone/>
                      </a:pPr>
                      <a:r>
                        <a:rPr lang="en-US"/>
                        <a:t>Ivan Maccio</a:t>
                      </a:r>
                      <a:endParaRPr/>
                    </a:p>
                  </a:txBody>
                  <a:tcPr marT="91425" marB="91425" marR="91425" marL="91425"/>
                </a:tc>
                <a:tc>
                  <a:txBody>
                    <a:bodyPr/>
                    <a:lstStyle/>
                    <a:p>
                      <a:pPr indent="0" lvl="0" marL="0" rtl="0" algn="ctr">
                        <a:spcBef>
                          <a:spcPts val="0"/>
                        </a:spcBef>
                        <a:spcAft>
                          <a:spcPts val="0"/>
                        </a:spcAft>
                        <a:buNone/>
                      </a:pPr>
                      <a:r>
                        <a:rPr lang="en-US"/>
                        <a:t>Environmental</a:t>
                      </a:r>
                      <a:r>
                        <a:rPr lang="en-US"/>
                        <a:t> tester and software developer</a:t>
                      </a:r>
                      <a:endParaRPr/>
                    </a:p>
                  </a:txBody>
                  <a:tcPr marT="91425" marB="91425" marR="91425" marL="91425"/>
                </a:tc>
              </a:tr>
              <a:tr h="381000">
                <a:tc>
                  <a:txBody>
                    <a:bodyPr/>
                    <a:lstStyle/>
                    <a:p>
                      <a:pPr indent="0" lvl="0" marL="0" rtl="0" algn="ctr">
                        <a:spcBef>
                          <a:spcPts val="0"/>
                        </a:spcBef>
                        <a:spcAft>
                          <a:spcPts val="0"/>
                        </a:spcAft>
                        <a:buNone/>
                      </a:pPr>
                      <a:r>
                        <a:rPr lang="en-US"/>
                        <a:t>Agustina Romero</a:t>
                      </a:r>
                      <a:endParaRPr/>
                    </a:p>
                  </a:txBody>
                  <a:tcPr marT="91425" marB="91425" marR="91425" marL="91425"/>
                </a:tc>
                <a:tc>
                  <a:txBody>
                    <a:bodyPr/>
                    <a:lstStyle/>
                    <a:p>
                      <a:pPr indent="0" lvl="0" marL="0" rtl="0" algn="ctr">
                        <a:spcBef>
                          <a:spcPts val="0"/>
                        </a:spcBef>
                        <a:spcAft>
                          <a:spcPts val="0"/>
                        </a:spcAft>
                        <a:buNone/>
                      </a:pPr>
                      <a:r>
                        <a:rPr lang="en-US"/>
                        <a:t>Electronic developer and tester</a:t>
                      </a:r>
                      <a:endParaRPr/>
                    </a:p>
                  </a:txBody>
                  <a:tcPr marT="91425" marB="91425" marR="91425" marL="91425"/>
                </a:tc>
              </a:tr>
              <a:tr h="381000">
                <a:tc>
                  <a:txBody>
                    <a:bodyPr/>
                    <a:lstStyle/>
                    <a:p>
                      <a:pPr indent="0" lvl="0" marL="0" rtl="0" algn="ctr">
                        <a:spcBef>
                          <a:spcPts val="0"/>
                        </a:spcBef>
                        <a:spcAft>
                          <a:spcPts val="0"/>
                        </a:spcAft>
                        <a:buNone/>
                      </a:pPr>
                      <a:r>
                        <a:rPr lang="en-US"/>
                        <a:t>Nicole Castro</a:t>
                      </a:r>
                      <a:endParaRPr/>
                    </a:p>
                  </a:txBody>
                  <a:tcPr marT="91425" marB="91425" marR="91425" marL="91425"/>
                </a:tc>
                <a:tc>
                  <a:txBody>
                    <a:bodyPr/>
                    <a:lstStyle/>
                    <a:p>
                      <a:pPr indent="0" lvl="0" marL="0" rtl="0" algn="ctr">
                        <a:spcBef>
                          <a:spcPts val="0"/>
                        </a:spcBef>
                        <a:spcAft>
                          <a:spcPts val="0"/>
                        </a:spcAft>
                        <a:buNone/>
                      </a:pPr>
                      <a:r>
                        <a:rPr lang="en-US"/>
                        <a:t>Electronic developer and tester</a:t>
                      </a:r>
                      <a:endParaRPr/>
                    </a:p>
                  </a:txBody>
                  <a:tcPr marT="91425" marB="91425" marR="91425" marL="91425"/>
                </a:tc>
              </a:tr>
              <a:tr h="381000">
                <a:tc>
                  <a:txBody>
                    <a:bodyPr/>
                    <a:lstStyle/>
                    <a:p>
                      <a:pPr indent="0" lvl="0" marL="0" rtl="0" algn="ctr">
                        <a:spcBef>
                          <a:spcPts val="0"/>
                        </a:spcBef>
                        <a:spcAft>
                          <a:spcPts val="0"/>
                        </a:spcAft>
                        <a:buNone/>
                      </a:pPr>
                      <a:r>
                        <a:rPr lang="en-US"/>
                        <a:t>Rodrigo Guyteaz</a:t>
                      </a:r>
                      <a:endParaRPr/>
                    </a:p>
                  </a:txBody>
                  <a:tcPr marT="91425" marB="91425" marR="91425" marL="91425"/>
                </a:tc>
                <a:tc>
                  <a:txBody>
                    <a:bodyPr/>
                    <a:lstStyle/>
                    <a:p>
                      <a:pPr indent="0" lvl="0" marL="0" rtl="0" algn="ctr">
                        <a:spcBef>
                          <a:spcPts val="0"/>
                        </a:spcBef>
                        <a:spcAft>
                          <a:spcPts val="0"/>
                        </a:spcAft>
                        <a:buNone/>
                      </a:pPr>
                      <a:r>
                        <a:rPr lang="en-US"/>
                        <a:t>Software developer</a:t>
                      </a:r>
                      <a:endParaRPr/>
                    </a:p>
                  </a:txBody>
                  <a:tcPr marT="91425" marB="91425" marR="91425" marL="91425"/>
                </a:tc>
              </a:tr>
              <a:tr h="381000">
                <a:tc>
                  <a:txBody>
                    <a:bodyPr/>
                    <a:lstStyle/>
                    <a:p>
                      <a:pPr indent="0" lvl="0" marL="0" rtl="0" algn="ctr">
                        <a:spcBef>
                          <a:spcPts val="0"/>
                        </a:spcBef>
                        <a:spcAft>
                          <a:spcPts val="0"/>
                        </a:spcAft>
                        <a:buNone/>
                      </a:pPr>
                      <a:r>
                        <a:rPr lang="en-US"/>
                        <a:t>Mateo Figallo</a:t>
                      </a:r>
                      <a:endParaRPr/>
                    </a:p>
                  </a:txBody>
                  <a:tcPr marT="91425" marB="91425" marR="91425" marL="91425"/>
                </a:tc>
                <a:tc>
                  <a:txBody>
                    <a:bodyPr/>
                    <a:lstStyle/>
                    <a:p>
                      <a:pPr indent="0" lvl="0" marL="0" rtl="0" algn="ctr">
                        <a:spcBef>
                          <a:spcPts val="0"/>
                        </a:spcBef>
                        <a:spcAft>
                          <a:spcPts val="0"/>
                        </a:spcAft>
                        <a:buNone/>
                      </a:pPr>
                      <a:r>
                        <a:rPr lang="en-US"/>
                        <a:t>Software developer</a:t>
                      </a:r>
                      <a:endParaRPr/>
                    </a:p>
                  </a:txBody>
                  <a:tcPr marT="91425" marB="91425" marR="91425" marL="91425"/>
                </a:tc>
              </a:tr>
            </a:tbl>
          </a:graphicData>
        </a:graphic>
      </p:graphicFrame>
      <p:sp>
        <p:nvSpPr>
          <p:cNvPr id="2285" name="Google Shape;2285;p21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86" name="Google Shape;2286;p21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214"/>
          <p:cNvSpPr txBox="1"/>
          <p:nvPr>
            <p:ph type="title"/>
          </p:nvPr>
        </p:nvSpPr>
        <p:spPr>
          <a:xfrm>
            <a:off x="1600200" y="76200"/>
            <a:ext cx="5943600" cy="8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Mission Rehearsals</a:t>
            </a:r>
            <a:endParaRPr/>
          </a:p>
        </p:txBody>
      </p:sp>
      <p:sp>
        <p:nvSpPr>
          <p:cNvPr id="2293" name="Google Shape;2293;p214"/>
          <p:cNvSpPr txBox="1"/>
          <p:nvPr>
            <p:ph idx="1" type="body"/>
          </p:nvPr>
        </p:nvSpPr>
        <p:spPr>
          <a:xfrm>
            <a:off x="228600" y="1066800"/>
            <a:ext cx="8686800" cy="5181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US"/>
              <a:t> Mission Rehearsals</a:t>
            </a:r>
            <a:endParaRPr/>
          </a:p>
          <a:p>
            <a:pPr indent="-381000" lvl="0" marL="457200" rtl="0" algn="l">
              <a:lnSpc>
                <a:spcPct val="115000"/>
              </a:lnSpc>
              <a:spcBef>
                <a:spcPts val="0"/>
              </a:spcBef>
              <a:spcAft>
                <a:spcPts val="0"/>
              </a:spcAft>
              <a:buSzPts val="2400"/>
              <a:buChar char="•"/>
            </a:pPr>
            <a:r>
              <a:rPr lang="en-US"/>
              <a:t>Mission dry-runs</a:t>
            </a:r>
            <a:endParaRPr/>
          </a:p>
          <a:p>
            <a:pPr indent="0" lvl="0" marL="0" rtl="0" algn="l">
              <a:lnSpc>
                <a:spcPct val="115000"/>
              </a:lnSpc>
              <a:spcBef>
                <a:spcPts val="0"/>
              </a:spcBef>
              <a:spcAft>
                <a:spcPts val="0"/>
              </a:spcAft>
              <a:buClr>
                <a:schemeClr val="dk1"/>
              </a:buClr>
              <a:buSzPts val="1100"/>
              <a:buFont typeface="Arial"/>
              <a:buNone/>
            </a:pPr>
            <a:r>
              <a:rPr b="0" lang="en-US"/>
              <a:t>25/5/2021-Full simulated test and error correction if any has occurred, then retry the test until all is performed as it should</a:t>
            </a:r>
            <a:endParaRPr b="0"/>
          </a:p>
          <a:p>
            <a:pPr indent="0" lvl="0" marL="0" rtl="0" algn="l">
              <a:lnSpc>
                <a:spcPct val="115000"/>
              </a:lnSpc>
              <a:spcBef>
                <a:spcPts val="0"/>
              </a:spcBef>
              <a:spcAft>
                <a:spcPts val="0"/>
              </a:spcAft>
              <a:buClr>
                <a:schemeClr val="dk1"/>
              </a:buClr>
              <a:buSzPts val="1100"/>
              <a:buFont typeface="Arial"/>
              <a:buNone/>
            </a:pPr>
            <a:r>
              <a:rPr b="0" lang="en-US"/>
              <a:t>Criteria of pass: No error glitches in telemetry, no physical damage or loose components, check telemetry data and ensure coherent results.</a:t>
            </a:r>
            <a:endParaRPr b="0" baseline="30000"/>
          </a:p>
          <a:p>
            <a:pPr indent="0" lvl="0" marL="0" rtl="0" algn="l">
              <a:lnSpc>
                <a:spcPct val="115000"/>
              </a:lnSpc>
              <a:spcBef>
                <a:spcPts val="0"/>
              </a:spcBef>
              <a:spcAft>
                <a:spcPts val="0"/>
              </a:spcAft>
              <a:buClr>
                <a:schemeClr val="dk1"/>
              </a:buClr>
              <a:buSzPts val="1100"/>
              <a:buFont typeface="Arial"/>
              <a:buNone/>
            </a:pPr>
            <a:r>
              <a:rPr b="0" lang="en-US"/>
              <a:t>1/6/2021-Repeat the full simulated test to ensure everything is ok</a:t>
            </a:r>
            <a:endParaRPr b="0"/>
          </a:p>
          <a:p>
            <a:pPr indent="0" lvl="0" marL="0" rtl="0" algn="l">
              <a:lnSpc>
                <a:spcPct val="115000"/>
              </a:lnSpc>
              <a:spcBef>
                <a:spcPts val="0"/>
              </a:spcBef>
              <a:spcAft>
                <a:spcPts val="0"/>
              </a:spcAft>
              <a:buClr>
                <a:schemeClr val="dk1"/>
              </a:buClr>
              <a:buSzPts val="1100"/>
              <a:buFont typeface="Arial"/>
              <a:buNone/>
            </a:pPr>
            <a:r>
              <a:rPr b="0" lang="en-US"/>
              <a:t>Criteria of pass: No error glitches in telemetry, no physical damage or loose components, check telemetry data and ensure coherent results.</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t/>
            </a:r>
            <a:endParaRPr b="0"/>
          </a:p>
          <a:p>
            <a:pPr indent="0" lvl="0" marL="0" rtl="0" algn="l">
              <a:lnSpc>
                <a:spcPct val="115000"/>
              </a:lnSpc>
              <a:spcBef>
                <a:spcPts val="0"/>
              </a:spcBef>
              <a:spcAft>
                <a:spcPts val="0"/>
              </a:spcAft>
              <a:buClr>
                <a:schemeClr val="dk1"/>
              </a:buClr>
              <a:buSzPts val="1100"/>
              <a:buFont typeface="Arial"/>
              <a:buNone/>
            </a:pPr>
            <a:r>
              <a:rPr b="0" lang="en-US"/>
              <a:t>–</a:t>
            </a:r>
            <a:endParaRPr b="0"/>
          </a:p>
          <a:p>
            <a:pPr indent="0" lvl="0" marL="0" rtl="0" algn="l">
              <a:spcBef>
                <a:spcPts val="480"/>
              </a:spcBef>
              <a:spcAft>
                <a:spcPts val="0"/>
              </a:spcAft>
              <a:buNone/>
            </a:pPr>
            <a:r>
              <a:t/>
            </a:r>
            <a:endParaRPr/>
          </a:p>
        </p:txBody>
      </p:sp>
      <p:sp>
        <p:nvSpPr>
          <p:cNvPr id="2294" name="Google Shape;2294;p214"/>
          <p:cNvSpPr txBox="1"/>
          <p:nvPr>
            <p:ph idx="12" type="sldNum"/>
          </p:nvPr>
        </p:nvSpPr>
        <p:spPr>
          <a:xfrm>
            <a:off x="8001000" y="6461125"/>
            <a:ext cx="685800" cy="2445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2295" name="Google Shape;2295;p21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296" name="Google Shape;2296;p21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Rodrigo Goytea Vuistaz</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21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302" name="Google Shape;2302;p21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303" name="Google Shape;2303;p21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Conclusions</a:t>
            </a:r>
            <a:endParaRPr/>
          </a:p>
        </p:txBody>
      </p:sp>
      <p:sp>
        <p:nvSpPr>
          <p:cNvPr id="2304" name="Google Shape;2304;p21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We are close to finish the prototype and start testing, we had a good time advantage and trust that our model will accomplish every mission </a:t>
            </a:r>
            <a:r>
              <a:rPr lang="en-US"/>
              <a:t>requirement</a:t>
            </a:r>
            <a:endParaRPr/>
          </a:p>
        </p:txBody>
      </p:sp>
      <p:sp>
        <p:nvSpPr>
          <p:cNvPr id="2305" name="Google Shape;2305;p21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306" name="Google Shape;2306;p215"/>
          <p:cNvSpPr/>
          <p:nvPr/>
        </p:nvSpPr>
        <p:spPr>
          <a:xfrm>
            <a:off x="8610600" y="1524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294" name="Google Shape;294;p3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295" name="Google Shape;295;p3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System Concept of Operations (CONOPS)</a:t>
            </a:r>
            <a:endParaRPr/>
          </a:p>
        </p:txBody>
      </p:sp>
      <p:sp>
        <p:nvSpPr>
          <p:cNvPr id="296" name="Google Shape;296;p3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297" name="Google Shape;297;p3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8" name="Google Shape;298;p34"/>
          <p:cNvSpPr txBox="1"/>
          <p:nvPr/>
        </p:nvSpPr>
        <p:spPr>
          <a:xfrm>
            <a:off x="228600" y="2954625"/>
            <a:ext cx="3332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●Competition area arrival</a:t>
            </a:r>
            <a:endParaRPr/>
          </a:p>
          <a:p>
            <a:pPr indent="0" lvl="0" marL="0" rtl="0" algn="l">
              <a:spcBef>
                <a:spcPts val="0"/>
              </a:spcBef>
              <a:spcAft>
                <a:spcPts val="0"/>
              </a:spcAft>
              <a:buNone/>
            </a:pPr>
            <a:r>
              <a:rPr lang="en-US"/>
              <a:t>●Team briefing</a:t>
            </a:r>
            <a:endParaRPr/>
          </a:p>
          <a:p>
            <a:pPr indent="0" lvl="0" marL="0" rtl="0" algn="l">
              <a:spcBef>
                <a:spcPts val="0"/>
              </a:spcBef>
              <a:spcAft>
                <a:spcPts val="0"/>
              </a:spcAft>
              <a:buNone/>
            </a:pPr>
            <a:r>
              <a:rPr lang="en-US"/>
              <a:t>●</a:t>
            </a:r>
            <a:r>
              <a:rPr lang="en-US"/>
              <a:t>Checklist</a:t>
            </a:r>
            <a:r>
              <a:rPr lang="en-US"/>
              <a:t> of materials</a:t>
            </a:r>
            <a:endParaRPr/>
          </a:p>
          <a:p>
            <a:pPr indent="0" lvl="0" marL="0" rtl="0" algn="l">
              <a:spcBef>
                <a:spcPts val="0"/>
              </a:spcBef>
              <a:spcAft>
                <a:spcPts val="0"/>
              </a:spcAft>
              <a:buNone/>
            </a:pPr>
            <a:r>
              <a:rPr lang="en-US"/>
              <a:t>●Deploy Ground Control Station</a:t>
            </a:r>
            <a:endParaRPr/>
          </a:p>
          <a:p>
            <a:pPr indent="0" lvl="0" marL="0" rtl="0" algn="l">
              <a:spcBef>
                <a:spcPts val="0"/>
              </a:spcBef>
              <a:spcAft>
                <a:spcPts val="0"/>
              </a:spcAft>
              <a:buNone/>
            </a:pPr>
            <a:r>
              <a:rPr lang="en-US"/>
              <a:t>●Last check of fully integrated CanSat</a:t>
            </a:r>
            <a:endParaRPr/>
          </a:p>
          <a:p>
            <a:pPr indent="0" lvl="0" marL="0" rtl="0" algn="l">
              <a:spcBef>
                <a:spcPts val="0"/>
              </a:spcBef>
              <a:spcAft>
                <a:spcPts val="0"/>
              </a:spcAft>
              <a:buNone/>
            </a:pPr>
            <a:r>
              <a:rPr lang="en-US"/>
              <a:t>●Placement of CanSat into the</a:t>
            </a:r>
            <a:endParaRPr/>
          </a:p>
          <a:p>
            <a:pPr indent="0" lvl="0" marL="0" rtl="0" algn="l">
              <a:spcBef>
                <a:spcPts val="0"/>
              </a:spcBef>
              <a:spcAft>
                <a:spcPts val="0"/>
              </a:spcAft>
              <a:buNone/>
            </a:pPr>
            <a:r>
              <a:rPr lang="en-US"/>
              <a:t>rocket payload section</a:t>
            </a:r>
            <a:endParaRPr/>
          </a:p>
        </p:txBody>
      </p:sp>
      <p:sp>
        <p:nvSpPr>
          <p:cNvPr id="299" name="Google Shape;299;p34"/>
          <p:cNvSpPr/>
          <p:nvPr/>
        </p:nvSpPr>
        <p:spPr>
          <a:xfrm>
            <a:off x="1147695" y="1735000"/>
            <a:ext cx="447817" cy="12196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300" name="Google Shape;300;p34"/>
          <p:cNvSpPr/>
          <p:nvPr/>
        </p:nvSpPr>
        <p:spPr>
          <a:xfrm>
            <a:off x="4348095" y="1735000"/>
            <a:ext cx="804036" cy="12196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
        <p:nvSpPr>
          <p:cNvPr id="301" name="Google Shape;301;p34"/>
          <p:cNvSpPr txBox="1"/>
          <p:nvPr/>
        </p:nvSpPr>
        <p:spPr>
          <a:xfrm>
            <a:off x="3560700" y="29546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●Launch CanSat.</a:t>
            </a:r>
            <a:endParaRPr/>
          </a:p>
          <a:p>
            <a:pPr indent="0" lvl="0" marL="0" rtl="0" algn="l">
              <a:spcBef>
                <a:spcPts val="0"/>
              </a:spcBef>
              <a:spcAft>
                <a:spcPts val="0"/>
              </a:spcAft>
              <a:buNone/>
            </a:pPr>
            <a:r>
              <a:rPr lang="en-US"/>
              <a:t>●Container deploy.</a:t>
            </a:r>
            <a:endParaRPr/>
          </a:p>
          <a:p>
            <a:pPr indent="0" lvl="0" marL="0" rtl="0" algn="l">
              <a:spcBef>
                <a:spcPts val="0"/>
              </a:spcBef>
              <a:spcAft>
                <a:spcPts val="0"/>
              </a:spcAft>
              <a:buNone/>
            </a:pPr>
            <a:r>
              <a:rPr lang="en-US"/>
              <a:t>●First Payload deploy.</a:t>
            </a:r>
            <a:endParaRPr/>
          </a:p>
          <a:p>
            <a:pPr indent="0" lvl="0" marL="0" rtl="0" algn="l">
              <a:spcBef>
                <a:spcPts val="0"/>
              </a:spcBef>
              <a:spcAft>
                <a:spcPts val="0"/>
              </a:spcAft>
              <a:buNone/>
            </a:pPr>
            <a:r>
              <a:rPr lang="en-US">
                <a:solidFill>
                  <a:schemeClr val="dk1"/>
                </a:solidFill>
              </a:rPr>
              <a:t>●Second Payload deploy.</a:t>
            </a:r>
            <a:endParaRPr/>
          </a:p>
          <a:p>
            <a:pPr indent="0" lvl="0" marL="0" rtl="0" algn="l">
              <a:spcBef>
                <a:spcPts val="0"/>
              </a:spcBef>
              <a:spcAft>
                <a:spcPts val="0"/>
              </a:spcAft>
              <a:buNone/>
            </a:pPr>
            <a:r>
              <a:rPr lang="en-US"/>
              <a:t>●Record telemetry.</a:t>
            </a:r>
            <a:endParaRPr/>
          </a:p>
        </p:txBody>
      </p:sp>
      <p:sp>
        <p:nvSpPr>
          <p:cNvPr id="302" name="Google Shape;302;p34"/>
          <p:cNvSpPr txBox="1"/>
          <p:nvPr/>
        </p:nvSpPr>
        <p:spPr>
          <a:xfrm>
            <a:off x="6144000" y="29546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●Recovery of Payload and Container</a:t>
            </a:r>
            <a:endParaRPr/>
          </a:p>
          <a:p>
            <a:pPr indent="0" lvl="0" marL="0" rtl="0" algn="l">
              <a:spcBef>
                <a:spcPts val="0"/>
              </a:spcBef>
              <a:spcAft>
                <a:spcPts val="0"/>
              </a:spcAft>
              <a:buNone/>
            </a:pPr>
            <a:r>
              <a:rPr lang="en-US"/>
              <a:t>●Analysis of sampled data</a:t>
            </a:r>
            <a:endParaRPr/>
          </a:p>
          <a:p>
            <a:pPr indent="0" lvl="0" marL="0" rtl="0" algn="l">
              <a:spcBef>
                <a:spcPts val="0"/>
              </a:spcBef>
              <a:spcAft>
                <a:spcPts val="0"/>
              </a:spcAft>
              <a:buNone/>
            </a:pPr>
            <a:r>
              <a:rPr lang="en-US"/>
              <a:t>●Preparation of the PFR</a:t>
            </a:r>
            <a:endParaRPr/>
          </a:p>
          <a:p>
            <a:pPr indent="0" lvl="0" marL="0" rtl="0" algn="l">
              <a:spcBef>
                <a:spcPts val="0"/>
              </a:spcBef>
              <a:spcAft>
                <a:spcPts val="0"/>
              </a:spcAft>
              <a:buNone/>
            </a:pPr>
            <a:r>
              <a:rPr lang="en-US"/>
              <a:t>●PFR presentation and delivery</a:t>
            </a:r>
            <a:endParaRPr/>
          </a:p>
        </p:txBody>
      </p:sp>
      <p:sp>
        <p:nvSpPr>
          <p:cNvPr id="303" name="Google Shape;303;p34"/>
          <p:cNvSpPr/>
          <p:nvPr/>
        </p:nvSpPr>
        <p:spPr>
          <a:xfrm>
            <a:off x="7543795" y="1735000"/>
            <a:ext cx="795554" cy="123997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cxnSp>
        <p:nvCxnSpPr>
          <p:cNvPr id="304" name="Google Shape;304;p34"/>
          <p:cNvCxnSpPr/>
          <p:nvPr/>
        </p:nvCxnSpPr>
        <p:spPr>
          <a:xfrm flipH="1" rot="10800000">
            <a:off x="5430263" y="2349575"/>
            <a:ext cx="1835400" cy="10800"/>
          </a:xfrm>
          <a:prstGeom prst="straightConnector1">
            <a:avLst/>
          </a:prstGeom>
          <a:noFill/>
          <a:ln cap="flat" cmpd="sng" w="152400">
            <a:solidFill>
              <a:schemeClr val="dk2"/>
            </a:solidFill>
            <a:prstDash val="solid"/>
            <a:round/>
            <a:headEnd len="med" w="med" type="none"/>
            <a:tailEnd len="med" w="med" type="triangle"/>
          </a:ln>
        </p:spPr>
      </p:cxnSp>
      <p:cxnSp>
        <p:nvCxnSpPr>
          <p:cNvPr id="305" name="Google Shape;305;p34"/>
          <p:cNvCxnSpPr/>
          <p:nvPr/>
        </p:nvCxnSpPr>
        <p:spPr>
          <a:xfrm flipH="1" rot="10800000">
            <a:off x="2054088" y="2339413"/>
            <a:ext cx="1835400" cy="10800"/>
          </a:xfrm>
          <a:prstGeom prst="straightConnector1">
            <a:avLst/>
          </a:prstGeom>
          <a:noFill/>
          <a:ln cap="flat" cmpd="sng" w="15240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311" name="Google Shape;311;p3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12" name="Google Shape;312;p3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313" name="Google Shape;313;p3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14" name="Google Shape;314;p3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15" name="Google Shape;315;p35"/>
          <p:cNvPicPr preferRelativeResize="0"/>
          <p:nvPr/>
        </p:nvPicPr>
        <p:blipFill>
          <a:blip r:embed="rId3">
            <a:alphaModFix/>
          </a:blip>
          <a:stretch>
            <a:fillRect/>
          </a:stretch>
        </p:blipFill>
        <p:spPr>
          <a:xfrm rot="5400000">
            <a:off x="2800166" y="-982522"/>
            <a:ext cx="3543675" cy="7699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321" name="Google Shape;321;p3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22" name="Google Shape;322;p3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323" name="Google Shape;323;p3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24" name="Google Shape;324;p3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25" name="Google Shape;325;p36"/>
          <p:cNvPicPr preferRelativeResize="0"/>
          <p:nvPr/>
        </p:nvPicPr>
        <p:blipFill>
          <a:blip r:embed="rId3">
            <a:alphaModFix/>
          </a:blip>
          <a:stretch>
            <a:fillRect/>
          </a:stretch>
        </p:blipFill>
        <p:spPr>
          <a:xfrm>
            <a:off x="1600200" y="1089652"/>
            <a:ext cx="5943600" cy="46786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331" name="Google Shape;331;p3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32" name="Google Shape;332;p3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333" name="Google Shape;333;p3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34" name="Google Shape;334;p3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35" name="Google Shape;335;p37"/>
          <p:cNvPicPr preferRelativeResize="0"/>
          <p:nvPr/>
        </p:nvPicPr>
        <p:blipFill>
          <a:blip r:embed="rId3">
            <a:alphaModFix/>
          </a:blip>
          <a:stretch>
            <a:fillRect/>
          </a:stretch>
        </p:blipFill>
        <p:spPr>
          <a:xfrm>
            <a:off x="152400" y="2218475"/>
            <a:ext cx="8839199" cy="2421042"/>
          </a:xfrm>
          <a:prstGeom prst="rect">
            <a:avLst/>
          </a:prstGeom>
          <a:noFill/>
          <a:ln>
            <a:noFill/>
          </a:ln>
        </p:spPr>
      </p:pic>
      <p:sp>
        <p:nvSpPr>
          <p:cNvPr id="336" name="Google Shape;336;p37"/>
          <p:cNvSpPr txBox="1"/>
          <p:nvPr/>
        </p:nvSpPr>
        <p:spPr>
          <a:xfrm>
            <a:off x="6844050" y="1678924"/>
            <a:ext cx="29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XBee</a:t>
            </a:r>
            <a:endParaRPr b="1"/>
          </a:p>
        </p:txBody>
      </p:sp>
      <p:cxnSp>
        <p:nvCxnSpPr>
          <p:cNvPr id="337" name="Google Shape;337;p37"/>
          <p:cNvCxnSpPr/>
          <p:nvPr/>
        </p:nvCxnSpPr>
        <p:spPr>
          <a:xfrm>
            <a:off x="6998244" y="2093160"/>
            <a:ext cx="87900" cy="1438800"/>
          </a:xfrm>
          <a:prstGeom prst="straightConnector1">
            <a:avLst/>
          </a:prstGeom>
          <a:noFill/>
          <a:ln cap="flat" cmpd="sng" w="9525">
            <a:solidFill>
              <a:srgbClr val="FF0000"/>
            </a:solidFill>
            <a:prstDash val="solid"/>
            <a:round/>
            <a:headEnd len="med" w="med" type="none"/>
            <a:tailEnd len="med" w="med" type="triangle"/>
          </a:ln>
        </p:spPr>
      </p:cxnSp>
      <p:sp>
        <p:nvSpPr>
          <p:cNvPr id="338" name="Google Shape;338;p37"/>
          <p:cNvSpPr txBox="1"/>
          <p:nvPr/>
        </p:nvSpPr>
        <p:spPr>
          <a:xfrm flipH="1">
            <a:off x="4825499" y="1678925"/>
            <a:ext cx="39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Arduino nano</a:t>
            </a:r>
            <a:endParaRPr/>
          </a:p>
        </p:txBody>
      </p:sp>
      <p:cxnSp>
        <p:nvCxnSpPr>
          <p:cNvPr id="339" name="Google Shape;339;p37"/>
          <p:cNvCxnSpPr/>
          <p:nvPr/>
        </p:nvCxnSpPr>
        <p:spPr>
          <a:xfrm>
            <a:off x="5994417" y="1945350"/>
            <a:ext cx="886800" cy="1322400"/>
          </a:xfrm>
          <a:prstGeom prst="straightConnector1">
            <a:avLst/>
          </a:prstGeom>
          <a:noFill/>
          <a:ln cap="flat" cmpd="sng" w="9525">
            <a:solidFill>
              <a:srgbClr val="FF0000"/>
            </a:solidFill>
            <a:prstDash val="solid"/>
            <a:round/>
            <a:headEnd len="med" w="med" type="none"/>
            <a:tailEnd len="med" w="med" type="triangle"/>
          </a:ln>
        </p:spPr>
      </p:cxnSp>
      <p:sp>
        <p:nvSpPr>
          <p:cNvPr id="340" name="Google Shape;340;p37"/>
          <p:cNvSpPr txBox="1"/>
          <p:nvPr/>
        </p:nvSpPr>
        <p:spPr>
          <a:xfrm>
            <a:off x="7683600" y="5580988"/>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Batteries</a:t>
            </a:r>
            <a:endParaRPr/>
          </a:p>
        </p:txBody>
      </p:sp>
      <p:cxnSp>
        <p:nvCxnSpPr>
          <p:cNvPr id="341" name="Google Shape;341;p37"/>
          <p:cNvCxnSpPr>
            <a:stCxn id="340" idx="1"/>
          </p:cNvCxnSpPr>
          <p:nvPr/>
        </p:nvCxnSpPr>
        <p:spPr>
          <a:xfrm rot="10800000">
            <a:off x="6400800" y="3747688"/>
            <a:ext cx="1282800" cy="2033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347" name="Google Shape;347;p3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48" name="Google Shape;348;p3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349" name="Google Shape;349;p3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50" name="Google Shape;350;p3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51" name="Google Shape;351;p38"/>
          <p:cNvPicPr preferRelativeResize="0"/>
          <p:nvPr/>
        </p:nvPicPr>
        <p:blipFill>
          <a:blip r:embed="rId3">
            <a:alphaModFix/>
          </a:blip>
          <a:stretch>
            <a:fillRect/>
          </a:stretch>
        </p:blipFill>
        <p:spPr>
          <a:xfrm>
            <a:off x="938275" y="1768175"/>
            <a:ext cx="2558128" cy="4374624"/>
          </a:xfrm>
          <a:prstGeom prst="rect">
            <a:avLst/>
          </a:prstGeom>
          <a:noFill/>
          <a:ln>
            <a:noFill/>
          </a:ln>
        </p:spPr>
      </p:pic>
      <p:pic>
        <p:nvPicPr>
          <p:cNvPr id="352" name="Google Shape;352;p38"/>
          <p:cNvPicPr preferRelativeResize="0"/>
          <p:nvPr/>
        </p:nvPicPr>
        <p:blipFill>
          <a:blip r:embed="rId4">
            <a:alphaModFix/>
          </a:blip>
          <a:stretch>
            <a:fillRect/>
          </a:stretch>
        </p:blipFill>
        <p:spPr>
          <a:xfrm>
            <a:off x="3537516" y="1768175"/>
            <a:ext cx="2491836" cy="4374625"/>
          </a:xfrm>
          <a:prstGeom prst="rect">
            <a:avLst/>
          </a:prstGeom>
          <a:noFill/>
          <a:ln>
            <a:noFill/>
          </a:ln>
        </p:spPr>
      </p:pic>
      <p:pic>
        <p:nvPicPr>
          <p:cNvPr id="353" name="Google Shape;353;p38"/>
          <p:cNvPicPr preferRelativeResize="0"/>
          <p:nvPr/>
        </p:nvPicPr>
        <p:blipFill>
          <a:blip r:embed="rId5">
            <a:alphaModFix/>
          </a:blip>
          <a:stretch>
            <a:fillRect/>
          </a:stretch>
        </p:blipFill>
        <p:spPr>
          <a:xfrm>
            <a:off x="6070461" y="1774769"/>
            <a:ext cx="2135264" cy="4361416"/>
          </a:xfrm>
          <a:prstGeom prst="rect">
            <a:avLst/>
          </a:prstGeom>
          <a:noFill/>
          <a:ln>
            <a:noFill/>
          </a:ln>
        </p:spPr>
      </p:pic>
      <p:sp>
        <p:nvSpPr>
          <p:cNvPr id="354" name="Google Shape;354;p38"/>
          <p:cNvSpPr txBox="1"/>
          <p:nvPr/>
        </p:nvSpPr>
        <p:spPr>
          <a:xfrm>
            <a:off x="868625" y="1173300"/>
            <a:ext cx="733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Container with payload </a:t>
            </a:r>
            <a:endParaRPr b="1"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360" name="Google Shape;360;p3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61" name="Google Shape;361;p3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362" name="Google Shape;362;p3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63" name="Google Shape;363;p3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4" name="Google Shape;364;p39"/>
          <p:cNvPicPr preferRelativeResize="0"/>
          <p:nvPr/>
        </p:nvPicPr>
        <p:blipFill>
          <a:blip r:embed="rId3">
            <a:alphaModFix/>
          </a:blip>
          <a:stretch>
            <a:fillRect/>
          </a:stretch>
        </p:blipFill>
        <p:spPr>
          <a:xfrm>
            <a:off x="2938463" y="1466850"/>
            <a:ext cx="3267075" cy="4457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370" name="Google Shape;370;p4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71" name="Google Shape;371;p4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372" name="Google Shape;372;p4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73" name="Google Shape;373;p4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74" name="Google Shape;374;p40"/>
          <p:cNvPicPr preferRelativeResize="0"/>
          <p:nvPr/>
        </p:nvPicPr>
        <p:blipFill>
          <a:blip r:embed="rId3">
            <a:alphaModFix/>
          </a:blip>
          <a:stretch>
            <a:fillRect/>
          </a:stretch>
        </p:blipFill>
        <p:spPr>
          <a:xfrm>
            <a:off x="1547813" y="1850538"/>
            <a:ext cx="6048375" cy="4181475"/>
          </a:xfrm>
          <a:prstGeom prst="rect">
            <a:avLst/>
          </a:prstGeom>
          <a:noFill/>
          <a:ln>
            <a:noFill/>
          </a:ln>
        </p:spPr>
      </p:pic>
      <p:sp>
        <p:nvSpPr>
          <p:cNvPr id="375" name="Google Shape;375;p40"/>
          <p:cNvSpPr txBox="1"/>
          <p:nvPr/>
        </p:nvSpPr>
        <p:spPr>
          <a:xfrm>
            <a:off x="903450" y="1188050"/>
            <a:ext cx="733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In</a:t>
            </a:r>
            <a:r>
              <a:rPr b="1" lang="en-US" sz="2400"/>
              <a:t>ternal view of container </a:t>
            </a:r>
            <a:r>
              <a:rPr b="1" lang="en-US" sz="2400"/>
              <a:t>components</a:t>
            </a:r>
            <a:endParaRPr b="1"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381" name="Google Shape;381;p4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382" name="Google Shape;382;p4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383" name="Google Shape;383;p4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384" name="Google Shape;384;p4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85" name="Google Shape;385;p41"/>
          <p:cNvPicPr preferRelativeResize="0"/>
          <p:nvPr/>
        </p:nvPicPr>
        <p:blipFill>
          <a:blip r:embed="rId3">
            <a:alphaModFix/>
          </a:blip>
          <a:stretch>
            <a:fillRect/>
          </a:stretch>
        </p:blipFill>
        <p:spPr>
          <a:xfrm>
            <a:off x="1614500" y="1966150"/>
            <a:ext cx="5915025" cy="4239400"/>
          </a:xfrm>
          <a:prstGeom prst="rect">
            <a:avLst/>
          </a:prstGeom>
          <a:noFill/>
          <a:ln>
            <a:noFill/>
          </a:ln>
        </p:spPr>
      </p:pic>
      <p:sp>
        <p:nvSpPr>
          <p:cNvPr id="386" name="Google Shape;386;p41"/>
          <p:cNvSpPr txBox="1"/>
          <p:nvPr/>
        </p:nvSpPr>
        <p:spPr>
          <a:xfrm>
            <a:off x="903450" y="1173300"/>
            <a:ext cx="733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Bottom view</a:t>
            </a:r>
            <a:endParaRPr b="1" sz="2400"/>
          </a:p>
        </p:txBody>
      </p:sp>
      <p:sp>
        <p:nvSpPr>
          <p:cNvPr id="387" name="Google Shape;387;p41"/>
          <p:cNvSpPr txBox="1"/>
          <p:nvPr/>
        </p:nvSpPr>
        <p:spPr>
          <a:xfrm>
            <a:off x="859325" y="2148300"/>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Arduino</a:t>
            </a:r>
            <a:endParaRPr/>
          </a:p>
        </p:txBody>
      </p:sp>
      <p:sp>
        <p:nvSpPr>
          <p:cNvPr id="388" name="Google Shape;388;p41"/>
          <p:cNvSpPr txBox="1"/>
          <p:nvPr/>
        </p:nvSpPr>
        <p:spPr>
          <a:xfrm>
            <a:off x="710600" y="3784300"/>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Buzzer</a:t>
            </a:r>
            <a:endParaRPr/>
          </a:p>
        </p:txBody>
      </p:sp>
      <p:sp>
        <p:nvSpPr>
          <p:cNvPr id="389" name="Google Shape;389;p41"/>
          <p:cNvSpPr txBox="1"/>
          <p:nvPr/>
        </p:nvSpPr>
        <p:spPr>
          <a:xfrm>
            <a:off x="760175" y="543682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Camera</a:t>
            </a:r>
            <a:endParaRPr/>
          </a:p>
        </p:txBody>
      </p:sp>
      <p:cxnSp>
        <p:nvCxnSpPr>
          <p:cNvPr id="390" name="Google Shape;390;p41"/>
          <p:cNvCxnSpPr/>
          <p:nvPr/>
        </p:nvCxnSpPr>
        <p:spPr>
          <a:xfrm>
            <a:off x="1735150" y="2429225"/>
            <a:ext cx="1024500" cy="396600"/>
          </a:xfrm>
          <a:prstGeom prst="straightConnector1">
            <a:avLst/>
          </a:prstGeom>
          <a:noFill/>
          <a:ln cap="flat" cmpd="sng" w="9525">
            <a:solidFill>
              <a:srgbClr val="FF0000"/>
            </a:solidFill>
            <a:prstDash val="solid"/>
            <a:round/>
            <a:headEnd len="med" w="med" type="none"/>
            <a:tailEnd len="med" w="med" type="triangle"/>
          </a:ln>
        </p:spPr>
      </p:cxnSp>
      <p:cxnSp>
        <p:nvCxnSpPr>
          <p:cNvPr id="391" name="Google Shape;391;p41"/>
          <p:cNvCxnSpPr/>
          <p:nvPr/>
        </p:nvCxnSpPr>
        <p:spPr>
          <a:xfrm flipH="1" rot="10800000">
            <a:off x="1470750" y="3982625"/>
            <a:ext cx="1024500" cy="16500"/>
          </a:xfrm>
          <a:prstGeom prst="straightConnector1">
            <a:avLst/>
          </a:prstGeom>
          <a:noFill/>
          <a:ln cap="flat" cmpd="sng" w="9525">
            <a:solidFill>
              <a:srgbClr val="FF0000"/>
            </a:solidFill>
            <a:prstDash val="solid"/>
            <a:round/>
            <a:headEnd len="med" w="med" type="none"/>
            <a:tailEnd len="med" w="med" type="triangle"/>
          </a:ln>
        </p:spPr>
      </p:cxnSp>
      <p:cxnSp>
        <p:nvCxnSpPr>
          <p:cNvPr id="392" name="Google Shape;392;p41"/>
          <p:cNvCxnSpPr/>
          <p:nvPr/>
        </p:nvCxnSpPr>
        <p:spPr>
          <a:xfrm flipH="1" rot="10800000">
            <a:off x="1602950" y="4709775"/>
            <a:ext cx="2577900" cy="1024500"/>
          </a:xfrm>
          <a:prstGeom prst="straightConnector1">
            <a:avLst/>
          </a:prstGeom>
          <a:noFill/>
          <a:ln cap="flat" cmpd="sng" w="9525">
            <a:solidFill>
              <a:srgbClr val="FF0000"/>
            </a:solidFill>
            <a:prstDash val="solid"/>
            <a:round/>
            <a:headEnd len="med" w="med" type="none"/>
            <a:tailEnd len="med" w="med" type="triangle"/>
          </a:ln>
        </p:spPr>
      </p:cxnSp>
      <p:sp>
        <p:nvSpPr>
          <p:cNvPr id="393" name="Google Shape;393;p41"/>
          <p:cNvSpPr txBox="1"/>
          <p:nvPr/>
        </p:nvSpPr>
        <p:spPr>
          <a:xfrm>
            <a:off x="7932150" y="272667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Battery</a:t>
            </a:r>
            <a:endParaRPr/>
          </a:p>
        </p:txBody>
      </p:sp>
      <p:cxnSp>
        <p:nvCxnSpPr>
          <p:cNvPr id="394" name="Google Shape;394;p41"/>
          <p:cNvCxnSpPr>
            <a:stCxn id="393" idx="1"/>
          </p:cNvCxnSpPr>
          <p:nvPr/>
        </p:nvCxnSpPr>
        <p:spPr>
          <a:xfrm flipH="1">
            <a:off x="5949150" y="2926775"/>
            <a:ext cx="1983000" cy="1997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400" name="Google Shape;400;p4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01" name="Google Shape;401;p4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 Physical Layout</a:t>
            </a:r>
            <a:endParaRPr/>
          </a:p>
        </p:txBody>
      </p:sp>
      <p:sp>
        <p:nvSpPr>
          <p:cNvPr id="402" name="Google Shape;402;p4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03" name="Google Shape;403;p4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4" name="Google Shape;404;p42"/>
          <p:cNvSpPr txBox="1"/>
          <p:nvPr/>
        </p:nvSpPr>
        <p:spPr>
          <a:xfrm>
            <a:off x="903450" y="1173300"/>
            <a:ext cx="733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T</a:t>
            </a:r>
            <a:r>
              <a:rPr b="1" lang="en-US" sz="2400"/>
              <a:t>op view</a:t>
            </a:r>
            <a:endParaRPr b="1" sz="2400"/>
          </a:p>
        </p:txBody>
      </p:sp>
      <p:pic>
        <p:nvPicPr>
          <p:cNvPr id="405" name="Google Shape;405;p42"/>
          <p:cNvPicPr preferRelativeResize="0"/>
          <p:nvPr/>
        </p:nvPicPr>
        <p:blipFill>
          <a:blip r:embed="rId3">
            <a:alphaModFix/>
          </a:blip>
          <a:stretch>
            <a:fillRect/>
          </a:stretch>
        </p:blipFill>
        <p:spPr>
          <a:xfrm>
            <a:off x="2315600" y="1879800"/>
            <a:ext cx="4512790" cy="4444800"/>
          </a:xfrm>
          <a:prstGeom prst="rect">
            <a:avLst/>
          </a:prstGeom>
          <a:noFill/>
          <a:ln>
            <a:noFill/>
          </a:ln>
        </p:spPr>
      </p:pic>
      <p:sp>
        <p:nvSpPr>
          <p:cNvPr id="406" name="Google Shape;406;p42"/>
          <p:cNvSpPr txBox="1"/>
          <p:nvPr/>
        </p:nvSpPr>
        <p:spPr>
          <a:xfrm>
            <a:off x="903450" y="1986300"/>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Servo</a:t>
            </a:r>
            <a:endParaRPr/>
          </a:p>
        </p:txBody>
      </p:sp>
      <p:cxnSp>
        <p:nvCxnSpPr>
          <p:cNvPr id="407" name="Google Shape;407;p42"/>
          <p:cNvCxnSpPr/>
          <p:nvPr/>
        </p:nvCxnSpPr>
        <p:spPr>
          <a:xfrm>
            <a:off x="1636000" y="2429225"/>
            <a:ext cx="2759700" cy="1140300"/>
          </a:xfrm>
          <a:prstGeom prst="straightConnector1">
            <a:avLst/>
          </a:prstGeom>
          <a:noFill/>
          <a:ln cap="flat" cmpd="sng" w="9525">
            <a:solidFill>
              <a:srgbClr val="FF0000"/>
            </a:solidFill>
            <a:prstDash val="solid"/>
            <a:round/>
            <a:headEnd len="med" w="med" type="none"/>
            <a:tailEnd len="med" w="med" type="triangle"/>
          </a:ln>
        </p:spPr>
      </p:cxnSp>
      <p:sp>
        <p:nvSpPr>
          <p:cNvPr id="408" name="Google Shape;408;p42"/>
          <p:cNvSpPr txBox="1"/>
          <p:nvPr/>
        </p:nvSpPr>
        <p:spPr>
          <a:xfrm>
            <a:off x="859325" y="472622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IMU</a:t>
            </a:r>
            <a:endParaRPr/>
          </a:p>
        </p:txBody>
      </p:sp>
      <p:cxnSp>
        <p:nvCxnSpPr>
          <p:cNvPr id="409" name="Google Shape;409;p42"/>
          <p:cNvCxnSpPr/>
          <p:nvPr/>
        </p:nvCxnSpPr>
        <p:spPr>
          <a:xfrm flipH="1" rot="10800000">
            <a:off x="1355075" y="3718075"/>
            <a:ext cx="2297100" cy="1289100"/>
          </a:xfrm>
          <a:prstGeom prst="straightConnector1">
            <a:avLst/>
          </a:prstGeom>
          <a:noFill/>
          <a:ln cap="flat" cmpd="sng" w="9525">
            <a:solidFill>
              <a:srgbClr val="FF0000"/>
            </a:solidFill>
            <a:prstDash val="solid"/>
            <a:round/>
            <a:headEnd len="med" w="med" type="none"/>
            <a:tailEnd len="med" w="med" type="triangle"/>
          </a:ln>
        </p:spPr>
      </p:cxnSp>
      <p:sp>
        <p:nvSpPr>
          <p:cNvPr id="410" name="Google Shape;410;p42"/>
          <p:cNvSpPr txBox="1"/>
          <p:nvPr/>
        </p:nvSpPr>
        <p:spPr>
          <a:xfrm>
            <a:off x="7105875" y="2620213"/>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Real time module</a:t>
            </a:r>
            <a:endParaRPr/>
          </a:p>
        </p:txBody>
      </p:sp>
      <p:cxnSp>
        <p:nvCxnSpPr>
          <p:cNvPr id="411" name="Google Shape;411;p42"/>
          <p:cNvCxnSpPr>
            <a:stCxn id="410" idx="1"/>
          </p:cNvCxnSpPr>
          <p:nvPr/>
        </p:nvCxnSpPr>
        <p:spPr>
          <a:xfrm flipH="1">
            <a:off x="6048375" y="2820313"/>
            <a:ext cx="1057500" cy="583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24" name="Google Shape;124;p1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5" name="Google Shape;125;p1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Presentation Outline</a:t>
            </a:r>
            <a:endParaRPr/>
          </a:p>
        </p:txBody>
      </p:sp>
      <p:sp>
        <p:nvSpPr>
          <p:cNvPr id="126" name="Google Shape;126;p1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7" name="Google Shape;127;p1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28" name="Google Shape;128;p16"/>
          <p:cNvGraphicFramePr/>
          <p:nvPr/>
        </p:nvGraphicFramePr>
        <p:xfrm>
          <a:off x="228600" y="1211600"/>
          <a:ext cx="3000000" cy="3000000"/>
        </p:xfrm>
        <a:graphic>
          <a:graphicData uri="http://schemas.openxmlformats.org/drawingml/2006/table">
            <a:tbl>
              <a:tblPr>
                <a:noFill/>
                <a:tableStyleId>{5248A033-B59B-4F7F-8831-354D96AE2D3F}</a:tableStyleId>
              </a:tblPr>
              <a:tblGrid>
                <a:gridCol w="2854350"/>
                <a:gridCol w="2801925"/>
                <a:gridCol w="2801925"/>
              </a:tblGrid>
              <a:tr h="381000">
                <a:tc>
                  <a:txBody>
                    <a:bodyPr/>
                    <a:lstStyle/>
                    <a:p>
                      <a:pPr indent="0" lvl="0" marL="0" rtl="0" algn="ctr">
                        <a:spcBef>
                          <a:spcPts val="0"/>
                        </a:spcBef>
                        <a:spcAft>
                          <a:spcPts val="0"/>
                        </a:spcAft>
                        <a:buNone/>
                      </a:pPr>
                      <a:r>
                        <a:rPr lang="en-US"/>
                        <a:t>Contents</a:t>
                      </a:r>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Presenter</a:t>
                      </a:r>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Slides</a:t>
                      </a:r>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US"/>
                        <a:t>Cansat Integration and Test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Ivan Maccio</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rPr>
                        <a:t>163-173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Mission Operations &amp; Analysis</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Jorge Royon</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a:solidFill>
                            <a:schemeClr val="dk1"/>
                          </a:solidFill>
                        </a:rPr>
                        <a:t>174-180</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ctr">
                        <a:spcBef>
                          <a:spcPts val="0"/>
                        </a:spcBef>
                        <a:spcAft>
                          <a:spcPts val="0"/>
                        </a:spcAft>
                        <a:buNone/>
                      </a:pPr>
                      <a:r>
                        <a:rPr lang="en-US"/>
                        <a:t>Requirements Compliance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Jorge Royon</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181-190</a:t>
                      </a:r>
                      <a:endParaRPr>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US"/>
                        <a:t>Management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Rodrigo Goytea Vuistaz</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191-202</a:t>
                      </a:r>
                      <a:endParaRPr>
                        <a:solidFill>
                          <a:schemeClr val="dk1"/>
                        </a:solidFill>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417" name="Google Shape;417;p43"/>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18" name="Google Shape;418;p43"/>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Launch Vehicle Compatibility</a:t>
            </a:r>
            <a:endParaRPr/>
          </a:p>
        </p:txBody>
      </p:sp>
      <p:sp>
        <p:nvSpPr>
          <p:cNvPr id="419" name="Google Shape;419;p4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chemeClr val="dk1"/>
              </a:buClr>
              <a:buSzPts val="1100"/>
              <a:buFont typeface="Arial"/>
              <a:buNone/>
            </a:pPr>
            <a:r>
              <a:rPr lang="en-US" sz="1800"/>
              <a:t>★Rocket payload section dimensions based on Mission Guide:</a:t>
            </a:r>
            <a:endParaRPr sz="1800"/>
          </a:p>
          <a:p>
            <a:pPr indent="0" lvl="0" marL="457200" marR="0" rtl="0" algn="l">
              <a:lnSpc>
                <a:spcPct val="100000"/>
              </a:lnSpc>
              <a:spcBef>
                <a:spcPts val="0"/>
              </a:spcBef>
              <a:spcAft>
                <a:spcPts val="0"/>
              </a:spcAft>
              <a:buClr>
                <a:schemeClr val="dk1"/>
              </a:buClr>
              <a:buSzPts val="1100"/>
              <a:buFont typeface="Arial"/>
              <a:buNone/>
            </a:pPr>
            <a:r>
              <a:rPr lang="en-US" sz="1800"/>
              <a:t>○Height: 310 mm</a:t>
            </a:r>
            <a:endParaRPr sz="1800"/>
          </a:p>
          <a:p>
            <a:pPr indent="0" lvl="0" marL="457200" marR="0" rtl="0" algn="l">
              <a:lnSpc>
                <a:spcPct val="100000"/>
              </a:lnSpc>
              <a:spcBef>
                <a:spcPts val="0"/>
              </a:spcBef>
              <a:spcAft>
                <a:spcPts val="0"/>
              </a:spcAft>
              <a:buClr>
                <a:schemeClr val="dk1"/>
              </a:buClr>
              <a:buSzPts val="1100"/>
              <a:buFont typeface="Arial"/>
              <a:buNone/>
            </a:pPr>
            <a:r>
              <a:rPr lang="en-US" sz="1800"/>
              <a:t>○Diameter: 125 mm</a:t>
            </a:r>
            <a:endParaRPr sz="1800"/>
          </a:p>
          <a:p>
            <a:pPr indent="0" lvl="0" marL="457200" marR="0" rtl="0" algn="l">
              <a:lnSpc>
                <a:spcPct val="100000"/>
              </a:lnSpc>
              <a:spcBef>
                <a:spcPts val="0"/>
              </a:spcBef>
              <a:spcAft>
                <a:spcPts val="0"/>
              </a:spcAft>
              <a:buClr>
                <a:schemeClr val="dk1"/>
              </a:buClr>
              <a:buSzPts val="1100"/>
              <a:buFont typeface="Arial"/>
              <a:buNone/>
            </a:pPr>
            <a:r>
              <a:rPr lang="en-US" sz="1800"/>
              <a:t>★CanSat dimensions:</a:t>
            </a:r>
            <a:endParaRPr sz="1800"/>
          </a:p>
          <a:p>
            <a:pPr indent="0" lvl="0" marL="457200" marR="0" rtl="0" algn="l">
              <a:lnSpc>
                <a:spcPct val="100000"/>
              </a:lnSpc>
              <a:spcBef>
                <a:spcPts val="0"/>
              </a:spcBef>
              <a:spcAft>
                <a:spcPts val="0"/>
              </a:spcAft>
              <a:buClr>
                <a:schemeClr val="dk1"/>
              </a:buClr>
              <a:buSzPts val="1100"/>
              <a:buFont typeface="Arial"/>
              <a:buNone/>
            </a:pPr>
            <a:r>
              <a:rPr lang="en-US" sz="1800"/>
              <a:t>○Height: 300 mm</a:t>
            </a:r>
            <a:endParaRPr sz="1800"/>
          </a:p>
          <a:p>
            <a:pPr indent="0" lvl="0" marL="457200" marR="0" rtl="0" algn="l">
              <a:lnSpc>
                <a:spcPct val="100000"/>
              </a:lnSpc>
              <a:spcBef>
                <a:spcPts val="0"/>
              </a:spcBef>
              <a:spcAft>
                <a:spcPts val="0"/>
              </a:spcAft>
              <a:buClr>
                <a:schemeClr val="dk1"/>
              </a:buClr>
              <a:buSzPts val="1100"/>
              <a:buFont typeface="Arial"/>
              <a:buNone/>
            </a:pPr>
            <a:r>
              <a:rPr lang="en-US" sz="1800"/>
              <a:t>○Diameter: 120 mm</a:t>
            </a:r>
            <a:endParaRPr sz="1800"/>
          </a:p>
          <a:p>
            <a:pPr indent="0" lvl="0" marL="457200" marR="0" rtl="0" algn="l">
              <a:lnSpc>
                <a:spcPct val="100000"/>
              </a:lnSpc>
              <a:spcBef>
                <a:spcPts val="0"/>
              </a:spcBef>
              <a:spcAft>
                <a:spcPts val="0"/>
              </a:spcAft>
              <a:buClr>
                <a:schemeClr val="dk1"/>
              </a:buClr>
              <a:buSzPts val="1100"/>
              <a:buFont typeface="Arial"/>
              <a:buNone/>
            </a:pPr>
            <a:r>
              <a:rPr lang="en-US" sz="1800"/>
              <a:t>★Payload dimensions:</a:t>
            </a:r>
            <a:endParaRPr sz="1800"/>
          </a:p>
          <a:p>
            <a:pPr indent="0" lvl="0" marL="457200" marR="0" rtl="0" algn="l">
              <a:lnSpc>
                <a:spcPct val="100000"/>
              </a:lnSpc>
              <a:spcBef>
                <a:spcPts val="0"/>
              </a:spcBef>
              <a:spcAft>
                <a:spcPts val="0"/>
              </a:spcAft>
              <a:buClr>
                <a:schemeClr val="dk1"/>
              </a:buClr>
              <a:buSzPts val="1100"/>
              <a:buFont typeface="Arial"/>
              <a:buNone/>
            </a:pPr>
            <a:r>
              <a:rPr lang="en-US" sz="1800"/>
              <a:t>○Wing span: 240mm</a:t>
            </a:r>
            <a:endParaRPr sz="1800"/>
          </a:p>
          <a:p>
            <a:pPr indent="0" lvl="0" marL="457200" marR="0" rtl="0" algn="l">
              <a:lnSpc>
                <a:spcPct val="100000"/>
              </a:lnSpc>
              <a:spcBef>
                <a:spcPts val="0"/>
              </a:spcBef>
              <a:spcAft>
                <a:spcPts val="0"/>
              </a:spcAft>
              <a:buClr>
                <a:schemeClr val="dk1"/>
              </a:buClr>
              <a:buSzPts val="1100"/>
              <a:buFont typeface="Arial"/>
              <a:buNone/>
            </a:pPr>
            <a:r>
              <a:rPr lang="en-US" sz="1800"/>
              <a:t>○Length: 290 mm</a:t>
            </a:r>
            <a:endParaRPr sz="1800"/>
          </a:p>
          <a:p>
            <a:pPr indent="0" lvl="0" marL="457200" marR="0" rtl="0" algn="l">
              <a:lnSpc>
                <a:spcPct val="100000"/>
              </a:lnSpc>
              <a:spcBef>
                <a:spcPts val="0"/>
              </a:spcBef>
              <a:spcAft>
                <a:spcPts val="0"/>
              </a:spcAft>
              <a:buClr>
                <a:schemeClr val="dk1"/>
              </a:buClr>
              <a:buSzPts val="1100"/>
              <a:buFont typeface="Arial"/>
              <a:buNone/>
            </a:pPr>
            <a:r>
              <a:rPr lang="en-US" sz="1800"/>
              <a:t>★Parachute dimensions:</a:t>
            </a:r>
            <a:endParaRPr sz="1800"/>
          </a:p>
          <a:p>
            <a:pPr indent="0" lvl="0" marL="457200" marR="0" rtl="0" algn="l">
              <a:lnSpc>
                <a:spcPct val="100000"/>
              </a:lnSpc>
              <a:spcBef>
                <a:spcPts val="0"/>
              </a:spcBef>
              <a:spcAft>
                <a:spcPts val="0"/>
              </a:spcAft>
              <a:buClr>
                <a:schemeClr val="dk1"/>
              </a:buClr>
              <a:buSzPts val="1100"/>
              <a:buFont typeface="Arial"/>
              <a:buNone/>
            </a:pPr>
            <a:r>
              <a:rPr lang="en-US" sz="1800"/>
              <a:t>○Diameter: 190 mm</a:t>
            </a:r>
            <a:endParaRPr sz="1800"/>
          </a:p>
          <a:p>
            <a:pPr indent="0" lvl="0" marL="457200" marR="0" rtl="0" algn="l">
              <a:lnSpc>
                <a:spcPct val="100000"/>
              </a:lnSpc>
              <a:spcBef>
                <a:spcPts val="0"/>
              </a:spcBef>
              <a:spcAft>
                <a:spcPts val="0"/>
              </a:spcAft>
              <a:buClr>
                <a:schemeClr val="dk1"/>
              </a:buClr>
              <a:buSzPts val="1100"/>
              <a:buFont typeface="Arial"/>
              <a:buNone/>
            </a:pPr>
            <a:r>
              <a:rPr lang="en-US" sz="1800"/>
              <a:t>○Spill Hole Diameter: 42.56 mm</a:t>
            </a:r>
            <a:endParaRPr sz="1800"/>
          </a:p>
          <a:p>
            <a:pPr indent="0" lvl="0" marL="457200" marR="0" rtl="0" algn="l">
              <a:lnSpc>
                <a:spcPct val="100000"/>
              </a:lnSpc>
              <a:spcBef>
                <a:spcPts val="0"/>
              </a:spcBef>
              <a:spcAft>
                <a:spcPts val="0"/>
              </a:spcAft>
              <a:buNone/>
            </a:pPr>
            <a:r>
              <a:t/>
            </a:r>
            <a:endParaRPr sz="1800"/>
          </a:p>
        </p:txBody>
      </p:sp>
      <p:sp>
        <p:nvSpPr>
          <p:cNvPr id="420" name="Google Shape;420;p43"/>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21" name="Google Shape;421;p4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427" name="Google Shape;427;p4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28" name="Google Shape;428;p4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Launch Vehicle Compatibility</a:t>
            </a:r>
            <a:endParaRPr/>
          </a:p>
        </p:txBody>
      </p:sp>
      <p:sp>
        <p:nvSpPr>
          <p:cNvPr id="429" name="Google Shape;429;p4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sz="1800"/>
          </a:p>
          <a:p>
            <a:pPr indent="0" lvl="0" marL="457200" marR="0" rtl="0" algn="l">
              <a:lnSpc>
                <a:spcPct val="100000"/>
              </a:lnSpc>
              <a:spcBef>
                <a:spcPts val="0"/>
              </a:spcBef>
              <a:spcAft>
                <a:spcPts val="0"/>
              </a:spcAft>
              <a:buNone/>
            </a:pPr>
            <a:r>
              <a:t/>
            </a:r>
            <a:endParaRPr sz="1800"/>
          </a:p>
        </p:txBody>
      </p:sp>
      <p:sp>
        <p:nvSpPr>
          <p:cNvPr id="430" name="Google Shape;430;p4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431" name="Google Shape;431;p4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32" name="Google Shape;432;p44"/>
          <p:cNvPicPr preferRelativeResize="0"/>
          <p:nvPr/>
        </p:nvPicPr>
        <p:blipFill>
          <a:blip r:embed="rId3">
            <a:alphaModFix/>
          </a:blip>
          <a:stretch>
            <a:fillRect/>
          </a:stretch>
        </p:blipFill>
        <p:spPr>
          <a:xfrm>
            <a:off x="190500" y="1457325"/>
            <a:ext cx="8763000" cy="3943350"/>
          </a:xfrm>
          <a:prstGeom prst="rect">
            <a:avLst/>
          </a:prstGeom>
          <a:noFill/>
          <a:ln>
            <a:noFill/>
          </a:ln>
        </p:spPr>
      </p:pic>
      <p:sp>
        <p:nvSpPr>
          <p:cNvPr id="433" name="Google Shape;433;p44"/>
          <p:cNvSpPr txBox="1"/>
          <p:nvPr/>
        </p:nvSpPr>
        <p:spPr>
          <a:xfrm>
            <a:off x="228575" y="5624550"/>
            <a:ext cx="86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There's</a:t>
            </a:r>
            <a:r>
              <a:rPr lang="en-US"/>
              <a:t> </a:t>
            </a:r>
            <a:r>
              <a:rPr lang="en-US"/>
              <a:t>sufficient</a:t>
            </a:r>
            <a:r>
              <a:rPr lang="en-US"/>
              <a:t> margin allow the container slide freely inside the rocket payload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439" name="Google Shape;439;p45"/>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40" name="Google Shape;440;p45"/>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Sensor Subsystem Design</a:t>
            </a:r>
            <a:endParaRPr/>
          </a:p>
        </p:txBody>
      </p:sp>
      <p:sp>
        <p:nvSpPr>
          <p:cNvPr id="441" name="Google Shape;441;p45"/>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Nicole Castro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447" name="Google Shape;447;p46"/>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48" name="Google Shape;448;p46"/>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Sensor Subsystem Overview</a:t>
            </a:r>
            <a:endParaRPr/>
          </a:p>
        </p:txBody>
      </p:sp>
      <p:sp>
        <p:nvSpPr>
          <p:cNvPr id="449" name="Google Shape;449;p4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480"/>
              </a:spcBef>
              <a:spcAft>
                <a:spcPts val="0"/>
              </a:spcAft>
              <a:buSzPts val="2400"/>
              <a:buChar char="•"/>
            </a:pPr>
            <a:r>
              <a:rPr lang="en-US"/>
              <a:t>Container</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a:p>
          <a:p>
            <a:pPr indent="-381000" lvl="0" marL="457200" marR="0" rtl="0" algn="l">
              <a:lnSpc>
                <a:spcPct val="100000"/>
              </a:lnSpc>
              <a:spcBef>
                <a:spcPts val="480"/>
              </a:spcBef>
              <a:spcAft>
                <a:spcPts val="0"/>
              </a:spcAft>
              <a:buSzPts val="2400"/>
              <a:buChar char="•"/>
            </a:pPr>
            <a:r>
              <a:rPr lang="en-US"/>
              <a:t>Payload</a:t>
            </a:r>
            <a:endParaRPr/>
          </a:p>
          <a:p>
            <a:pPr indent="0" lvl="0" marL="457200" marR="0" rtl="0" algn="l">
              <a:lnSpc>
                <a:spcPct val="100000"/>
              </a:lnSpc>
              <a:spcBef>
                <a:spcPts val="480"/>
              </a:spcBef>
              <a:spcAft>
                <a:spcPts val="0"/>
              </a:spcAft>
              <a:buNone/>
            </a:pPr>
            <a:r>
              <a:t/>
            </a:r>
            <a:endParaRPr/>
          </a:p>
        </p:txBody>
      </p:sp>
      <p:sp>
        <p:nvSpPr>
          <p:cNvPr id="450" name="Google Shape;450;p46"/>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451" name="Google Shape;451;p46"/>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452" name="Google Shape;452;p46"/>
          <p:cNvGraphicFramePr/>
          <p:nvPr/>
        </p:nvGraphicFramePr>
        <p:xfrm>
          <a:off x="228600" y="1629100"/>
          <a:ext cx="3000000" cy="3000000"/>
        </p:xfrm>
        <a:graphic>
          <a:graphicData uri="http://schemas.openxmlformats.org/drawingml/2006/table">
            <a:tbl>
              <a:tblPr>
                <a:noFill/>
                <a:tableStyleId>{5248A033-B59B-4F7F-8831-354D96AE2D3F}</a:tableStyleId>
              </a:tblPr>
              <a:tblGrid>
                <a:gridCol w="2895600"/>
                <a:gridCol w="2895600"/>
                <a:gridCol w="2895600"/>
              </a:tblGrid>
              <a:tr h="381000">
                <a:tc>
                  <a:txBody>
                    <a:bodyPr/>
                    <a:lstStyle/>
                    <a:p>
                      <a:pPr indent="0" lvl="0" marL="0" rtl="0" algn="ctr">
                        <a:spcBef>
                          <a:spcPts val="0"/>
                        </a:spcBef>
                        <a:spcAft>
                          <a:spcPts val="0"/>
                        </a:spcAft>
                        <a:buNone/>
                      </a:pPr>
                      <a:r>
                        <a:rPr lang="en-US"/>
                        <a:t>Sensor</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Model</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Purpose</a:t>
                      </a:r>
                      <a:endParaRPr/>
                    </a:p>
                  </a:txBody>
                  <a:tcPr marT="91425" marB="91425" marR="91425" marL="91425">
                    <a:solidFill>
                      <a:schemeClr val="accent1"/>
                    </a:solidFill>
                  </a:tcPr>
                </a:tc>
              </a:tr>
              <a:tr h="396200">
                <a:tc>
                  <a:txBody>
                    <a:bodyPr/>
                    <a:lstStyle/>
                    <a:p>
                      <a:pPr indent="0" lvl="0" marL="0" rtl="0" algn="ctr">
                        <a:spcBef>
                          <a:spcPts val="0"/>
                        </a:spcBef>
                        <a:spcAft>
                          <a:spcPts val="0"/>
                        </a:spcAft>
                        <a:buNone/>
                      </a:pPr>
                      <a:r>
                        <a:rPr lang="en-US"/>
                        <a:t>Air Pressure</a:t>
                      </a:r>
                      <a:endParaRPr/>
                    </a:p>
                  </a:txBody>
                  <a:tcPr marT="91425" marB="91425" marR="91425" marL="91425"/>
                </a:tc>
                <a:tc>
                  <a:txBody>
                    <a:bodyPr/>
                    <a:lstStyle/>
                    <a:p>
                      <a:pPr indent="0" lvl="0" marL="0" rtl="0" algn="ctr">
                        <a:spcBef>
                          <a:spcPts val="0"/>
                        </a:spcBef>
                        <a:spcAft>
                          <a:spcPts val="0"/>
                        </a:spcAft>
                        <a:buNone/>
                      </a:pPr>
                      <a:r>
                        <a:rPr lang="en-US"/>
                        <a:t>BMP280</a:t>
                      </a:r>
                      <a:endParaRPr/>
                    </a:p>
                  </a:txBody>
                  <a:tcPr marT="91425" marB="91425" marR="91425" marL="91425"/>
                </a:tc>
                <a:tc>
                  <a:txBody>
                    <a:bodyPr/>
                    <a:lstStyle/>
                    <a:p>
                      <a:pPr indent="0" lvl="0" marL="0" rtl="0" algn="ctr">
                        <a:spcBef>
                          <a:spcPts val="0"/>
                        </a:spcBef>
                        <a:spcAft>
                          <a:spcPts val="0"/>
                        </a:spcAft>
                        <a:buNone/>
                      </a:pPr>
                      <a:r>
                        <a:rPr lang="en-US"/>
                        <a:t>measure air pressure</a:t>
                      </a:r>
                      <a:endParaRPr/>
                    </a:p>
                  </a:txBody>
                  <a:tcPr marT="91425" marB="91425" marR="91425" marL="91425"/>
                </a:tc>
              </a:tr>
              <a:tr h="396200">
                <a:tc>
                  <a:txBody>
                    <a:bodyPr/>
                    <a:lstStyle/>
                    <a:p>
                      <a:pPr indent="0" lvl="0" marL="0" rtl="0" algn="ctr">
                        <a:spcBef>
                          <a:spcPts val="0"/>
                        </a:spcBef>
                        <a:spcAft>
                          <a:spcPts val="0"/>
                        </a:spcAft>
                        <a:buNone/>
                      </a:pPr>
                      <a:r>
                        <a:rPr lang="en-US"/>
                        <a:t>GPS Sensor</a:t>
                      </a:r>
                      <a:endParaRPr/>
                    </a:p>
                  </a:txBody>
                  <a:tcPr marT="91425" marB="91425" marR="91425" marL="91425"/>
                </a:tc>
                <a:tc>
                  <a:txBody>
                    <a:bodyPr/>
                    <a:lstStyle/>
                    <a:p>
                      <a:pPr indent="0" lvl="0" marL="0" rtl="0" algn="ctr">
                        <a:spcBef>
                          <a:spcPts val="0"/>
                        </a:spcBef>
                        <a:spcAft>
                          <a:spcPts val="0"/>
                        </a:spcAft>
                        <a:buNone/>
                      </a:pPr>
                      <a:r>
                        <a:rPr lang="en-US"/>
                        <a:t>Adafruit Ultimate GPS Sensor</a:t>
                      </a:r>
                      <a:endParaRPr/>
                    </a:p>
                  </a:txBody>
                  <a:tcPr marT="91425" marB="91425" marR="91425" marL="91425"/>
                </a:tc>
                <a:tc>
                  <a:txBody>
                    <a:bodyPr/>
                    <a:lstStyle/>
                    <a:p>
                      <a:pPr indent="0" lvl="0" marL="0" rtl="0" algn="ctr">
                        <a:spcBef>
                          <a:spcPts val="0"/>
                        </a:spcBef>
                        <a:spcAft>
                          <a:spcPts val="0"/>
                        </a:spcAft>
                        <a:buNone/>
                      </a:pPr>
                      <a:r>
                        <a:rPr lang="en-US"/>
                        <a:t>get gps position</a:t>
                      </a:r>
                      <a:endParaRPr/>
                    </a:p>
                  </a:txBody>
                  <a:tcPr marT="91425" marB="91425" marR="91425" marL="91425"/>
                </a:tc>
              </a:tr>
              <a:tr h="396200">
                <a:tc>
                  <a:txBody>
                    <a:bodyPr/>
                    <a:lstStyle/>
                    <a:p>
                      <a:pPr indent="0" lvl="0" marL="0" rtl="0" algn="ctr">
                        <a:spcBef>
                          <a:spcPts val="0"/>
                        </a:spcBef>
                        <a:spcAft>
                          <a:spcPts val="0"/>
                        </a:spcAft>
                        <a:buNone/>
                      </a:pPr>
                      <a:r>
                        <a:rPr lang="en-US"/>
                        <a:t>Voltage Sensor</a:t>
                      </a:r>
                      <a:endParaRPr/>
                    </a:p>
                  </a:txBody>
                  <a:tcPr marT="91425" marB="91425" marR="91425" marL="91425"/>
                </a:tc>
                <a:tc>
                  <a:txBody>
                    <a:bodyPr/>
                    <a:lstStyle/>
                    <a:p>
                      <a:pPr indent="0" lvl="0" marL="0" rtl="0" algn="ctr">
                        <a:spcBef>
                          <a:spcPts val="0"/>
                        </a:spcBef>
                        <a:spcAft>
                          <a:spcPts val="0"/>
                        </a:spcAft>
                        <a:buNone/>
                      </a:pPr>
                      <a:r>
                        <a:rPr lang="en-US"/>
                        <a:t>Arduino ADC pin</a:t>
                      </a:r>
                      <a:endParaRPr/>
                    </a:p>
                  </a:txBody>
                  <a:tcPr marT="91425" marB="91425" marR="91425" marL="91425"/>
                </a:tc>
                <a:tc>
                  <a:txBody>
                    <a:bodyPr/>
                    <a:lstStyle/>
                    <a:p>
                      <a:pPr indent="0" lvl="0" marL="0" rtl="0" algn="ctr">
                        <a:spcBef>
                          <a:spcPts val="0"/>
                        </a:spcBef>
                        <a:spcAft>
                          <a:spcPts val="0"/>
                        </a:spcAft>
                        <a:buNone/>
                      </a:pPr>
                      <a:r>
                        <a:rPr lang="en-US"/>
                        <a:t>measure voltage</a:t>
                      </a:r>
                      <a:endParaRPr/>
                    </a:p>
                  </a:txBody>
                  <a:tcPr marT="91425" marB="91425" marR="91425" marL="91425"/>
                </a:tc>
              </a:tr>
            </a:tbl>
          </a:graphicData>
        </a:graphic>
      </p:graphicFrame>
      <p:graphicFrame>
        <p:nvGraphicFramePr>
          <p:cNvPr id="453" name="Google Shape;453;p46"/>
          <p:cNvGraphicFramePr/>
          <p:nvPr/>
        </p:nvGraphicFramePr>
        <p:xfrm>
          <a:off x="228600" y="3778950"/>
          <a:ext cx="3000000" cy="3000000"/>
        </p:xfrm>
        <a:graphic>
          <a:graphicData uri="http://schemas.openxmlformats.org/drawingml/2006/table">
            <a:tbl>
              <a:tblPr>
                <a:noFill/>
                <a:tableStyleId>{5248A033-B59B-4F7F-8831-354D96AE2D3F}</a:tableStyleId>
              </a:tblPr>
              <a:tblGrid>
                <a:gridCol w="2895600"/>
                <a:gridCol w="2895600"/>
                <a:gridCol w="2895600"/>
              </a:tblGrid>
              <a:tr h="381000">
                <a:tc>
                  <a:txBody>
                    <a:bodyPr/>
                    <a:lstStyle/>
                    <a:p>
                      <a:pPr indent="0" lvl="0" marL="0" rtl="0" algn="ctr">
                        <a:spcBef>
                          <a:spcPts val="0"/>
                        </a:spcBef>
                        <a:spcAft>
                          <a:spcPts val="0"/>
                        </a:spcAft>
                        <a:buNone/>
                      </a:pPr>
                      <a:r>
                        <a:rPr lang="en-US"/>
                        <a:t>Sensor</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Model</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Purpose</a:t>
                      </a:r>
                      <a:endParaRPr/>
                    </a:p>
                  </a:txBody>
                  <a:tcPr marT="91425" marB="91425" marR="91425" marL="91425">
                    <a:solidFill>
                      <a:schemeClr val="accent1"/>
                    </a:solidFill>
                  </a:tcPr>
                </a:tc>
              </a:tr>
              <a:tr h="381000">
                <a:tc>
                  <a:txBody>
                    <a:bodyPr/>
                    <a:lstStyle/>
                    <a:p>
                      <a:pPr indent="0" lvl="0" marL="0" rtl="0" algn="ctr">
                        <a:spcBef>
                          <a:spcPts val="0"/>
                        </a:spcBef>
                        <a:spcAft>
                          <a:spcPts val="0"/>
                        </a:spcAft>
                        <a:buNone/>
                      </a:pPr>
                      <a:r>
                        <a:rPr lang="en-US"/>
                        <a:t>Air Pressure</a:t>
                      </a:r>
                      <a:endParaRPr/>
                    </a:p>
                  </a:txBody>
                  <a:tcPr marT="91425" marB="91425" marR="91425" marL="91425"/>
                </a:tc>
                <a:tc>
                  <a:txBody>
                    <a:bodyPr/>
                    <a:lstStyle/>
                    <a:p>
                      <a:pPr indent="0" lvl="0" marL="0" rtl="0" algn="ctr">
                        <a:spcBef>
                          <a:spcPts val="0"/>
                        </a:spcBef>
                        <a:spcAft>
                          <a:spcPts val="0"/>
                        </a:spcAft>
                        <a:buNone/>
                      </a:pPr>
                      <a:r>
                        <a:rPr lang="en-US"/>
                        <a:t>BMP280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measure air temperature and pressure</a:t>
                      </a:r>
                      <a:endParaRPr/>
                    </a:p>
                  </a:txBody>
                  <a:tcPr marT="91425" marB="91425" marR="91425" marL="91425"/>
                </a:tc>
              </a:tr>
              <a:tr h="381000">
                <a:tc>
                  <a:txBody>
                    <a:bodyPr/>
                    <a:lstStyle/>
                    <a:p>
                      <a:pPr indent="0" lvl="0" marL="0" rtl="0" algn="ctr">
                        <a:spcBef>
                          <a:spcPts val="0"/>
                        </a:spcBef>
                        <a:spcAft>
                          <a:spcPts val="0"/>
                        </a:spcAft>
                        <a:buNone/>
                      </a:pPr>
                      <a:r>
                        <a:rPr lang="en-US"/>
                        <a:t>Air Temperature</a:t>
                      </a:r>
                      <a:endParaRPr/>
                    </a:p>
                  </a:txBody>
                  <a:tcPr marT="91425" marB="91425" marR="91425" marL="91425"/>
                </a:tc>
                <a:tc>
                  <a:txBody>
                    <a:bodyPr/>
                    <a:lstStyle/>
                    <a:p>
                      <a:pPr indent="0" lvl="0" marL="0" rtl="0" algn="ctr">
                        <a:spcBef>
                          <a:spcPts val="0"/>
                        </a:spcBef>
                        <a:spcAft>
                          <a:spcPts val="0"/>
                        </a:spcAft>
                        <a:buNone/>
                      </a:pPr>
                      <a:r>
                        <a:rPr lang="en-US"/>
                        <a:t>BMP280</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measure air temperature and pressure</a:t>
                      </a:r>
                      <a:endParaRPr>
                        <a:solidFill>
                          <a:schemeClr val="dk1"/>
                        </a:solidFill>
                      </a:endParaRPr>
                    </a:p>
                  </a:txBody>
                  <a:tcPr marT="91425" marB="91425" marR="91425" marL="91425"/>
                </a:tc>
              </a:tr>
              <a:tr h="381000">
                <a:tc>
                  <a:txBody>
                    <a:bodyPr/>
                    <a:lstStyle/>
                    <a:p>
                      <a:pPr indent="0" lvl="0" marL="0" rtl="0" algn="ctr">
                        <a:spcBef>
                          <a:spcPts val="0"/>
                        </a:spcBef>
                        <a:spcAft>
                          <a:spcPts val="0"/>
                        </a:spcAft>
                        <a:buNone/>
                      </a:pPr>
                      <a:r>
                        <a:rPr lang="en-US"/>
                        <a:t>Rotation Sensor</a:t>
                      </a:r>
                      <a:endParaRPr/>
                    </a:p>
                  </a:txBody>
                  <a:tcPr marT="91425" marB="91425" marR="91425" marL="91425"/>
                </a:tc>
                <a:tc>
                  <a:txBody>
                    <a:bodyPr/>
                    <a:lstStyle/>
                    <a:p>
                      <a:pPr indent="0" lvl="0" marL="0" rtl="0" algn="ctr">
                        <a:spcBef>
                          <a:spcPts val="0"/>
                        </a:spcBef>
                        <a:spcAft>
                          <a:spcPts val="0"/>
                        </a:spcAft>
                        <a:buNone/>
                      </a:pPr>
                      <a:r>
                        <a:rPr lang="en-US"/>
                        <a:t>MPU9250</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measure rotation </a:t>
                      </a:r>
                      <a:endParaRPr>
                        <a:solidFill>
                          <a:schemeClr val="dk1"/>
                        </a:solidFill>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459" name="Google Shape;459;p4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60" name="Google Shape;460;p4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Sensor Changes Since PDR</a:t>
            </a:r>
            <a:endParaRPr/>
          </a:p>
        </p:txBody>
      </p:sp>
      <p:sp>
        <p:nvSpPr>
          <p:cNvPr id="461" name="Google Shape;461;p4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462" name="Google Shape;462;p47"/>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3" name="Google Shape;463;p47"/>
          <p:cNvSpPr txBox="1"/>
          <p:nvPr/>
        </p:nvSpPr>
        <p:spPr>
          <a:xfrm>
            <a:off x="228600" y="1155350"/>
            <a:ext cx="67182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480"/>
              </a:spcBef>
              <a:spcAft>
                <a:spcPts val="0"/>
              </a:spcAft>
              <a:buClr>
                <a:schemeClr val="dk1"/>
              </a:buClr>
              <a:buSzPts val="2400"/>
              <a:buChar char="●"/>
            </a:pPr>
            <a:r>
              <a:rPr b="1" lang="en-US" sz="2400">
                <a:solidFill>
                  <a:schemeClr val="dk1"/>
                </a:solidFill>
              </a:rPr>
              <a:t>Voltage divider is implemented</a:t>
            </a:r>
            <a:endParaRPr b="1" sz="2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aphicFrame>
        <p:nvGraphicFramePr>
          <p:cNvPr id="468" name="Google Shape;468;p48"/>
          <p:cNvGraphicFramePr/>
          <p:nvPr/>
        </p:nvGraphicFramePr>
        <p:xfrm>
          <a:off x="228600" y="1066800"/>
          <a:ext cx="3000000" cy="3000000"/>
        </p:xfrm>
        <a:graphic>
          <a:graphicData uri="http://schemas.openxmlformats.org/drawingml/2006/table">
            <a:tbl>
              <a:tblPr>
                <a:noFill/>
                <a:tableStyleId>{5248A033-B59B-4F7F-8831-354D96AE2D3F}</a:tableStyleId>
              </a:tblPr>
              <a:tblGrid>
                <a:gridCol w="423100"/>
                <a:gridCol w="6281425"/>
                <a:gridCol w="938875"/>
                <a:gridCol w="1043400"/>
              </a:tblGrid>
              <a:tr h="381000">
                <a:tc>
                  <a:txBody>
                    <a:bodyPr/>
                    <a:lstStyle/>
                    <a:p>
                      <a:pPr indent="0" lvl="0" marL="0" rtl="0" algn="ctr">
                        <a:spcBef>
                          <a:spcPts val="0"/>
                        </a:spcBef>
                        <a:spcAft>
                          <a:spcPts val="0"/>
                        </a:spcAft>
                        <a:buNone/>
                      </a:pPr>
                      <a:r>
                        <a:rPr lang="en-US"/>
                        <a:t>ID</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Requirement</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Priority</a:t>
                      </a:r>
                      <a:endParaRPr/>
                    </a:p>
                  </a:txBody>
                  <a:tcPr marT="91425" marB="91425" marR="91425" marL="91425">
                    <a:solidFill>
                      <a:schemeClr val="accent1"/>
                    </a:solidFill>
                  </a:tcPr>
                </a:tc>
              </a:tr>
              <a:tr h="381000">
                <a:tc>
                  <a:txBody>
                    <a:bodyPr/>
                    <a:lstStyle/>
                    <a:p>
                      <a:pPr indent="0" lvl="0" marL="0" rtl="0" algn="ctr">
                        <a:spcBef>
                          <a:spcPts val="0"/>
                        </a:spcBef>
                        <a:spcAft>
                          <a:spcPts val="0"/>
                        </a:spcAft>
                        <a:buNone/>
                      </a:pPr>
                      <a:r>
                        <a:rPr lang="en-US"/>
                        <a:t>25</a:t>
                      </a:r>
                      <a:endParaRPr/>
                    </a:p>
                  </a:txBody>
                  <a:tcPr marT="91425" marB="91425" marR="91425" marL="91425"/>
                </a:tc>
                <a:tc>
                  <a:txBody>
                    <a:bodyPr/>
                    <a:lstStyle/>
                    <a:p>
                      <a:pPr indent="0" lvl="0" marL="0" rtl="0" algn="ctr">
                        <a:spcBef>
                          <a:spcPts val="0"/>
                        </a:spcBef>
                        <a:spcAft>
                          <a:spcPts val="0"/>
                        </a:spcAft>
                        <a:buNone/>
                      </a:pPr>
                      <a:r>
                        <a:rPr lang="en-US"/>
                        <a:t>The science payload shall measure altitude using an air pressure sensor.</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High</a:t>
                      </a:r>
                      <a:endParaRPr/>
                    </a:p>
                  </a:txBody>
                  <a:tcPr marT="91425" marB="91425" marR="91425" marL="91425"/>
                </a:tc>
              </a:tr>
              <a:tr h="381000">
                <a:tc>
                  <a:txBody>
                    <a:bodyPr/>
                    <a:lstStyle/>
                    <a:p>
                      <a:pPr indent="0" lvl="0" marL="0" rtl="0" algn="ctr">
                        <a:spcBef>
                          <a:spcPts val="0"/>
                        </a:spcBef>
                        <a:spcAft>
                          <a:spcPts val="0"/>
                        </a:spcAft>
                        <a:buNone/>
                      </a:pPr>
                      <a:r>
                        <a:rPr lang="en-US"/>
                        <a:t>26</a:t>
                      </a:r>
                      <a:endParaRPr/>
                    </a:p>
                  </a:txBody>
                  <a:tcPr marT="91425" marB="91425" marR="91425" marL="91425"/>
                </a:tc>
                <a:tc>
                  <a:txBody>
                    <a:bodyPr/>
                    <a:lstStyle/>
                    <a:p>
                      <a:pPr indent="0" lvl="0" marL="0" rtl="0" algn="ctr">
                        <a:spcBef>
                          <a:spcPts val="0"/>
                        </a:spcBef>
                        <a:spcAft>
                          <a:spcPts val="0"/>
                        </a:spcAft>
                        <a:buNone/>
                      </a:pPr>
                      <a:r>
                        <a:rPr lang="en-US"/>
                        <a:t>The science payload shall measure air temperature.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High</a:t>
                      </a:r>
                      <a:endParaRPr/>
                    </a:p>
                  </a:txBody>
                  <a:tcPr marT="91425" marB="91425" marR="91425" marL="91425"/>
                </a:tc>
              </a:tr>
              <a:tr h="381000">
                <a:tc>
                  <a:txBody>
                    <a:bodyPr/>
                    <a:lstStyle/>
                    <a:p>
                      <a:pPr indent="0" lvl="0" marL="0" rtl="0" algn="ctr">
                        <a:spcBef>
                          <a:spcPts val="0"/>
                        </a:spcBef>
                        <a:spcAft>
                          <a:spcPts val="0"/>
                        </a:spcAft>
                        <a:buNone/>
                      </a:pPr>
                      <a:r>
                        <a:rPr lang="en-US"/>
                        <a:t>27</a:t>
                      </a:r>
                      <a:endParaRPr/>
                    </a:p>
                  </a:txBody>
                  <a:tcPr marT="91425" marB="91425" marR="91425" marL="91425"/>
                </a:tc>
                <a:tc>
                  <a:txBody>
                    <a:bodyPr/>
                    <a:lstStyle/>
                    <a:p>
                      <a:pPr indent="0" lvl="0" marL="0" rtl="0" algn="ctr">
                        <a:spcBef>
                          <a:spcPts val="0"/>
                        </a:spcBef>
                        <a:spcAft>
                          <a:spcPts val="0"/>
                        </a:spcAft>
                        <a:buNone/>
                      </a:pPr>
                      <a:r>
                        <a:rPr lang="en-US"/>
                        <a:t>The science payload shall measure rotation rate as it descends.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High</a:t>
                      </a:r>
                      <a:endParaRPr/>
                    </a:p>
                  </a:txBody>
                  <a:tcPr marT="91425" marB="91425" marR="91425" marL="91425"/>
                </a:tc>
              </a:tr>
              <a:tr h="381000">
                <a:tc>
                  <a:txBody>
                    <a:bodyPr/>
                    <a:lstStyle/>
                    <a:p>
                      <a:pPr indent="0" lvl="0" marL="0" rtl="0" algn="ctr">
                        <a:spcBef>
                          <a:spcPts val="0"/>
                        </a:spcBef>
                        <a:spcAft>
                          <a:spcPts val="0"/>
                        </a:spcAft>
                        <a:buNone/>
                      </a:pPr>
                      <a:r>
                        <a:rPr lang="en-US"/>
                        <a:t>28</a:t>
                      </a:r>
                      <a:endParaRPr/>
                    </a:p>
                  </a:txBody>
                  <a:tcPr marT="91425" marB="91425" marR="91425" marL="91425"/>
                </a:tc>
                <a:tc>
                  <a:txBody>
                    <a:bodyPr/>
                    <a:lstStyle/>
                    <a:p>
                      <a:pPr indent="0" lvl="0" marL="0" rtl="0" algn="ctr">
                        <a:spcBef>
                          <a:spcPts val="0"/>
                        </a:spcBef>
                        <a:spcAft>
                          <a:spcPts val="0"/>
                        </a:spcAft>
                        <a:buNone/>
                      </a:pPr>
                      <a:r>
                        <a:rPr lang="en-US"/>
                        <a:t>The science payload shall transmit all sensor data once per second.</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High</a:t>
                      </a:r>
                      <a:endParaRPr/>
                    </a:p>
                  </a:txBody>
                  <a:tcPr marT="91425" marB="91425" marR="91425" marL="91425"/>
                </a:tc>
              </a:tr>
              <a:tr h="381000">
                <a:tc>
                  <a:txBody>
                    <a:bodyPr/>
                    <a:lstStyle/>
                    <a:p>
                      <a:pPr indent="0" lvl="0" marL="0" rtl="0" algn="ctr">
                        <a:spcBef>
                          <a:spcPts val="0"/>
                        </a:spcBef>
                        <a:spcAft>
                          <a:spcPts val="0"/>
                        </a:spcAft>
                        <a:buNone/>
                      </a:pPr>
                      <a:r>
                        <a:rPr lang="en-US"/>
                        <a:t>29</a:t>
                      </a:r>
                      <a:endParaRPr/>
                    </a:p>
                  </a:txBody>
                  <a:tcPr marT="91425" marB="91425" marR="91425" marL="91425"/>
                </a:tc>
                <a:tc>
                  <a:txBody>
                    <a:bodyPr/>
                    <a:lstStyle/>
                    <a:p>
                      <a:pPr indent="0" lvl="0" marL="0" rtl="0" algn="ctr">
                        <a:spcBef>
                          <a:spcPts val="0"/>
                        </a:spcBef>
                        <a:spcAft>
                          <a:spcPts val="0"/>
                        </a:spcAft>
                        <a:buNone/>
                      </a:pPr>
                      <a:r>
                        <a:rPr lang="en-US"/>
                        <a:t>The science payload telemetry shall be transmitted to the container only.</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High</a:t>
                      </a:r>
                      <a:endParaRPr/>
                    </a:p>
                  </a:txBody>
                  <a:tcPr marT="91425" marB="91425" marR="91425" marL="91425"/>
                </a:tc>
              </a:tr>
              <a:tr h="381000">
                <a:tc>
                  <a:txBody>
                    <a:bodyPr/>
                    <a:lstStyle/>
                    <a:p>
                      <a:pPr indent="0" lvl="0" marL="0" rtl="0" algn="ctr">
                        <a:spcBef>
                          <a:spcPts val="0"/>
                        </a:spcBef>
                        <a:spcAft>
                          <a:spcPts val="0"/>
                        </a:spcAft>
                        <a:buNone/>
                      </a:pPr>
                      <a:r>
                        <a:rPr lang="en-US"/>
                        <a:t>31</a:t>
                      </a:r>
                      <a:endParaRPr/>
                    </a:p>
                  </a:txBody>
                  <a:tcPr marT="91425" marB="91425" marR="91425" marL="91425"/>
                </a:tc>
                <a:tc>
                  <a:txBody>
                    <a:bodyPr/>
                    <a:lstStyle/>
                    <a:p>
                      <a:pPr indent="0" lvl="0" marL="0" rtl="0" algn="ctr">
                        <a:spcBef>
                          <a:spcPts val="0"/>
                        </a:spcBef>
                        <a:spcAft>
                          <a:spcPts val="0"/>
                        </a:spcAft>
                        <a:buNone/>
                      </a:pPr>
                      <a:r>
                        <a:rPr lang="en-US"/>
                        <a:t>The container shall include electronics to receive sensor payload telemetry.</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High</a:t>
                      </a:r>
                      <a:endParaRPr/>
                    </a:p>
                  </a:txBody>
                  <a:tcPr marT="91425" marB="91425" marR="91425" marL="91425"/>
                </a:tc>
              </a:tr>
              <a:tr h="381000">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The container shall include a GPS sensor to track its position.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High</a:t>
                      </a:r>
                      <a:endParaRPr/>
                    </a:p>
                  </a:txBody>
                  <a:tcPr marT="91425" marB="91425" marR="91425" marL="91425"/>
                </a:tc>
              </a:tr>
              <a:tr h="381000">
                <a:tc>
                  <a:txBody>
                    <a:bodyPr/>
                    <a:lstStyle/>
                    <a:p>
                      <a:pPr indent="0" lvl="0" marL="0" rtl="0" algn="ctr">
                        <a:spcBef>
                          <a:spcPts val="0"/>
                        </a:spcBef>
                        <a:spcAft>
                          <a:spcPts val="0"/>
                        </a:spcAft>
                        <a:buNone/>
                      </a:pPr>
                      <a:r>
                        <a:rPr lang="en-US"/>
                        <a:t>34</a:t>
                      </a:r>
                      <a:endParaRPr/>
                    </a:p>
                  </a:txBody>
                  <a:tcPr marT="91425" marB="91425" marR="91425" marL="91425"/>
                </a:tc>
                <a:tc>
                  <a:txBody>
                    <a:bodyPr/>
                    <a:lstStyle/>
                    <a:p>
                      <a:pPr indent="0" lvl="0" marL="0" rtl="0" algn="ctr">
                        <a:spcBef>
                          <a:spcPts val="0"/>
                        </a:spcBef>
                        <a:spcAft>
                          <a:spcPts val="0"/>
                        </a:spcAft>
                        <a:buNone/>
                      </a:pPr>
                      <a:r>
                        <a:rPr lang="en-US"/>
                        <a:t>The container shall include a pressure sensor to measure altitude.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High</a:t>
                      </a:r>
                      <a:endParaRPr/>
                    </a:p>
                  </a:txBody>
                  <a:tcPr marT="91425" marB="91425" marR="91425" marL="91425"/>
                </a:tc>
              </a:tr>
              <a:tr h="381000">
                <a:tc>
                  <a:txBody>
                    <a:bodyPr/>
                    <a:lstStyle/>
                    <a:p>
                      <a:pPr indent="0" lvl="0" marL="0" rtl="0" algn="ctr">
                        <a:spcBef>
                          <a:spcPts val="0"/>
                        </a:spcBef>
                        <a:spcAft>
                          <a:spcPts val="0"/>
                        </a:spcAft>
                        <a:buNone/>
                      </a:pPr>
                      <a:r>
                        <a:rPr lang="en-US"/>
                        <a:t>35</a:t>
                      </a:r>
                      <a:endParaRPr/>
                    </a:p>
                  </a:txBody>
                  <a:tcPr marT="91425" marB="91425" marR="91425" marL="91425"/>
                </a:tc>
                <a:tc>
                  <a:txBody>
                    <a:bodyPr/>
                    <a:lstStyle/>
                    <a:p>
                      <a:pPr indent="0" lvl="0" marL="0" rtl="0" algn="ctr">
                        <a:spcBef>
                          <a:spcPts val="0"/>
                        </a:spcBef>
                        <a:spcAft>
                          <a:spcPts val="0"/>
                        </a:spcAft>
                        <a:buNone/>
                      </a:pPr>
                      <a:r>
                        <a:rPr lang="en-US"/>
                        <a:t>The container shall measure its battery voltage.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High</a:t>
                      </a:r>
                      <a:endParaRPr/>
                    </a:p>
                  </a:txBody>
                  <a:tcPr marT="91425" marB="91425" marR="91425" marL="91425"/>
                </a:tc>
              </a:tr>
            </a:tbl>
          </a:graphicData>
        </a:graphic>
      </p:graphicFrame>
      <p:sp>
        <p:nvSpPr>
          <p:cNvPr id="469" name="Google Shape;469;p48"/>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470" name="Google Shape;470;p4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71" name="Google Shape;471;p4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Sensor Subsystem Requirements</a:t>
            </a:r>
            <a:endParaRPr/>
          </a:p>
        </p:txBody>
      </p:sp>
      <p:sp>
        <p:nvSpPr>
          <p:cNvPr id="472" name="Google Shape;472;p4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478" name="Google Shape;478;p49"/>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79" name="Google Shape;479;p49"/>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Air Pressure Sensor </a:t>
            </a:r>
            <a:br>
              <a:rPr b="1" i="0" lang="en-US" sz="2400" u="none" cap="none" strike="noStrike">
                <a:solidFill>
                  <a:schemeClr val="accent2"/>
                </a:solidFill>
                <a:latin typeface="Arial"/>
                <a:ea typeface="Arial"/>
                <a:cs typeface="Arial"/>
                <a:sym typeface="Arial"/>
              </a:rPr>
            </a:br>
            <a:r>
              <a:rPr lang="en-US"/>
              <a:t>Summary</a:t>
            </a:r>
            <a:endParaRPr/>
          </a:p>
        </p:txBody>
      </p:sp>
      <p:sp>
        <p:nvSpPr>
          <p:cNvPr id="480" name="Google Shape;480;p49"/>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481" name="Google Shape;481;p4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82" name="Google Shape;482;p49"/>
          <p:cNvPicPr preferRelativeResize="0"/>
          <p:nvPr/>
        </p:nvPicPr>
        <p:blipFill>
          <a:blip r:embed="rId3">
            <a:alphaModFix/>
          </a:blip>
          <a:stretch>
            <a:fillRect/>
          </a:stretch>
        </p:blipFill>
        <p:spPr>
          <a:xfrm>
            <a:off x="5743575" y="3687500"/>
            <a:ext cx="2943225" cy="1476375"/>
          </a:xfrm>
          <a:prstGeom prst="rect">
            <a:avLst/>
          </a:prstGeom>
          <a:noFill/>
          <a:ln>
            <a:noFill/>
          </a:ln>
        </p:spPr>
      </p:pic>
      <p:graphicFrame>
        <p:nvGraphicFramePr>
          <p:cNvPr id="483" name="Google Shape;483;p49"/>
          <p:cNvGraphicFramePr/>
          <p:nvPr/>
        </p:nvGraphicFramePr>
        <p:xfrm>
          <a:off x="276725" y="2630488"/>
          <a:ext cx="3000000" cy="3000000"/>
        </p:xfrm>
        <a:graphic>
          <a:graphicData uri="http://schemas.openxmlformats.org/drawingml/2006/table">
            <a:tbl>
              <a:tblPr>
                <a:noFill/>
                <a:tableStyleId>{5248A033-B59B-4F7F-8831-354D96AE2D3F}</a:tableStyleId>
              </a:tblPr>
              <a:tblGrid>
                <a:gridCol w="4963825"/>
              </a:tblGrid>
              <a:tr h="379600">
                <a:tc>
                  <a:txBody>
                    <a:bodyPr/>
                    <a:lstStyle/>
                    <a:p>
                      <a:pPr indent="0" lvl="0" marL="0" rtl="0" algn="ctr">
                        <a:spcBef>
                          <a:spcPts val="0"/>
                        </a:spcBef>
                        <a:spcAft>
                          <a:spcPts val="0"/>
                        </a:spcAft>
                        <a:buNone/>
                      </a:pPr>
                      <a:r>
                        <a:rPr lang="en-US"/>
                        <a:t>DATA PROCESSING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1595825">
                <a:tc>
                  <a:txBody>
                    <a:bodyPr/>
                    <a:lstStyle/>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&lt;Wire.h&gt;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&lt;SPI.h&gt;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&lt;Adafruit_BMP.h&gt;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sensors_event_t pressure_event;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bmp_pressure-&gt;getEvent(&amp;pressure_event);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Serial.print(pressure_event.pressure);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484" name="Google Shape;484;p49"/>
          <p:cNvGraphicFramePr/>
          <p:nvPr/>
        </p:nvGraphicFramePr>
        <p:xfrm>
          <a:off x="276725" y="4874813"/>
          <a:ext cx="3000000" cy="3000000"/>
        </p:xfrm>
        <a:graphic>
          <a:graphicData uri="http://schemas.openxmlformats.org/drawingml/2006/table">
            <a:tbl>
              <a:tblPr>
                <a:noFill/>
                <a:tableStyleId>{5248A033-B59B-4F7F-8831-354D96AE2D3F}</a:tableStyleId>
              </a:tblPr>
              <a:tblGrid>
                <a:gridCol w="2943225"/>
              </a:tblGrid>
              <a:tr h="381000">
                <a:tc>
                  <a:txBody>
                    <a:bodyPr/>
                    <a:lstStyle/>
                    <a:p>
                      <a:pPr indent="0" lvl="0" marL="0" rtl="0" algn="ctr">
                        <a:spcBef>
                          <a:spcPts val="0"/>
                        </a:spcBef>
                        <a:spcAft>
                          <a:spcPts val="0"/>
                        </a:spcAft>
                        <a:buNone/>
                      </a:pPr>
                      <a:r>
                        <a:rPr lang="en-US"/>
                        <a:t>OUTPUT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marR="0" rtl="0" algn="l">
                        <a:lnSpc>
                          <a:spcPct val="100000"/>
                        </a:lnSpc>
                        <a:spcBef>
                          <a:spcPts val="0"/>
                        </a:spcBef>
                        <a:spcAft>
                          <a:spcPts val="0"/>
                        </a:spcAft>
                        <a:buNone/>
                      </a:pPr>
                      <a:r>
                        <a:rPr lang="en-US">
                          <a:latin typeface="Roboto Mono"/>
                          <a:ea typeface="Roboto Mono"/>
                          <a:cs typeface="Roboto Mono"/>
                          <a:sym typeface="Roboto Mono"/>
                        </a:rPr>
                        <a:t>1018</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a:latin typeface="Roboto Mono"/>
                          <a:ea typeface="Roboto Mono"/>
                          <a:cs typeface="Roboto Mono"/>
                          <a:sym typeface="Roboto Mono"/>
                        </a:rPr>
                        <a:t>1018</a:t>
                      </a:r>
                      <a:endParaRPr>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lang="en-US">
                          <a:latin typeface="Roboto Mono"/>
                          <a:ea typeface="Roboto Mono"/>
                          <a:cs typeface="Roboto Mono"/>
                          <a:sym typeface="Roboto Mono"/>
                        </a:rPr>
                        <a:t>1016</a:t>
                      </a:r>
                      <a:endParaRPr>
                        <a:latin typeface="Roboto Mono"/>
                        <a:ea typeface="Roboto Mono"/>
                        <a:cs typeface="Roboto Mono"/>
                        <a:sym typeface="Roboto Mono"/>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485" name="Google Shape;485;p49"/>
          <p:cNvGraphicFramePr/>
          <p:nvPr/>
        </p:nvGraphicFramePr>
        <p:xfrm>
          <a:off x="276713" y="1170500"/>
          <a:ext cx="3000000" cy="3000000"/>
        </p:xfrm>
        <a:graphic>
          <a:graphicData uri="http://schemas.openxmlformats.org/drawingml/2006/table">
            <a:tbl>
              <a:tblPr>
                <a:noFill/>
                <a:tableStyleId>{5248A033-B59B-4F7F-8831-354D96AE2D3F}</a:tableStyleId>
              </a:tblPr>
              <a:tblGrid>
                <a:gridCol w="1440600"/>
                <a:gridCol w="1440600"/>
                <a:gridCol w="1440600"/>
                <a:gridCol w="1440600"/>
                <a:gridCol w="1440600"/>
                <a:gridCol w="1440600"/>
              </a:tblGrid>
              <a:tr h="381000">
                <a:tc>
                  <a:txBody>
                    <a:bodyPr/>
                    <a:lstStyle/>
                    <a:p>
                      <a:pPr indent="0" lvl="0" marL="0" rtl="0" algn="ctr">
                        <a:spcBef>
                          <a:spcPts val="0"/>
                        </a:spcBef>
                        <a:spcAft>
                          <a:spcPts val="0"/>
                        </a:spcAft>
                        <a:buNone/>
                      </a:pPr>
                      <a:r>
                        <a:rPr lang="en-US"/>
                        <a:t>MODEL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INTERFACE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RANGE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ACCURACY</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SIZE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MASS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Clr>
                          <a:schemeClr val="dk1"/>
                        </a:buClr>
                        <a:buSzPts val="1100"/>
                        <a:buFont typeface="Arial"/>
                        <a:buNone/>
                      </a:pPr>
                      <a:r>
                        <a:rPr lang="en-US"/>
                        <a:t>Waveshare 10 DOF IMU with bmp280</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I2c</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300</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hPa /</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1100 hPa</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 1 hPa</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31.2 mm x</a:t>
                      </a:r>
                      <a:endParaRPr/>
                    </a:p>
                    <a:p>
                      <a:pPr indent="0" lvl="0" marL="0" rtl="0" algn="ctr">
                        <a:spcBef>
                          <a:spcPts val="0"/>
                        </a:spcBef>
                        <a:spcAft>
                          <a:spcPts val="0"/>
                        </a:spcAft>
                        <a:buClr>
                          <a:schemeClr val="dk1"/>
                        </a:buClr>
                        <a:buSzPts val="1100"/>
                        <a:buFont typeface="Arial"/>
                        <a:buNone/>
                      </a:pPr>
                      <a:r>
                        <a:rPr lang="en-US"/>
                        <a:t>17 mm x</a:t>
                      </a:r>
                      <a:endParaRPr/>
                    </a:p>
                    <a:p>
                      <a:pPr indent="0" lvl="0" marL="0" rtl="0" algn="ctr">
                        <a:spcBef>
                          <a:spcPts val="0"/>
                        </a:spcBef>
                        <a:spcAft>
                          <a:spcPts val="0"/>
                        </a:spcAft>
                        <a:buClr>
                          <a:schemeClr val="dk1"/>
                        </a:buClr>
                        <a:buSzPts val="1100"/>
                        <a:buFont typeface="Arial"/>
                        <a:buNone/>
                      </a:pPr>
                      <a:r>
                        <a:rPr lang="en-US"/>
                        <a:t>3 mm</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2gr</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491" name="Google Shape;491;p5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492" name="Google Shape;492;p5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Air Temperature Sensor</a:t>
            </a:r>
            <a:r>
              <a:rPr lang="en-US"/>
              <a:t> Summary</a:t>
            </a:r>
            <a:endParaRPr/>
          </a:p>
        </p:txBody>
      </p:sp>
      <p:sp>
        <p:nvSpPr>
          <p:cNvPr id="493" name="Google Shape;493;p5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494" name="Google Shape;494;p5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95" name="Google Shape;495;p50"/>
          <p:cNvPicPr preferRelativeResize="0"/>
          <p:nvPr/>
        </p:nvPicPr>
        <p:blipFill>
          <a:blip r:embed="rId3">
            <a:alphaModFix/>
          </a:blip>
          <a:stretch>
            <a:fillRect/>
          </a:stretch>
        </p:blipFill>
        <p:spPr>
          <a:xfrm>
            <a:off x="5743563" y="3687500"/>
            <a:ext cx="2943225" cy="1476375"/>
          </a:xfrm>
          <a:prstGeom prst="rect">
            <a:avLst/>
          </a:prstGeom>
          <a:noFill/>
          <a:ln>
            <a:noFill/>
          </a:ln>
        </p:spPr>
      </p:pic>
      <p:graphicFrame>
        <p:nvGraphicFramePr>
          <p:cNvPr id="496" name="Google Shape;496;p50"/>
          <p:cNvGraphicFramePr/>
          <p:nvPr/>
        </p:nvGraphicFramePr>
        <p:xfrm>
          <a:off x="276713" y="1170500"/>
          <a:ext cx="3000000" cy="3000000"/>
        </p:xfrm>
        <a:graphic>
          <a:graphicData uri="http://schemas.openxmlformats.org/drawingml/2006/table">
            <a:tbl>
              <a:tblPr>
                <a:noFill/>
                <a:tableStyleId>{5248A033-B59B-4F7F-8831-354D96AE2D3F}</a:tableStyleId>
              </a:tblPr>
              <a:tblGrid>
                <a:gridCol w="1440600"/>
                <a:gridCol w="1440600"/>
                <a:gridCol w="1440600"/>
                <a:gridCol w="1440600"/>
                <a:gridCol w="1440600"/>
                <a:gridCol w="1440600"/>
              </a:tblGrid>
              <a:tr h="381000">
                <a:tc>
                  <a:txBody>
                    <a:bodyPr/>
                    <a:lstStyle/>
                    <a:p>
                      <a:pPr indent="0" lvl="0" marL="0" rtl="0" algn="ctr">
                        <a:spcBef>
                          <a:spcPts val="0"/>
                        </a:spcBef>
                        <a:spcAft>
                          <a:spcPts val="0"/>
                        </a:spcAft>
                        <a:buNone/>
                      </a:pPr>
                      <a:r>
                        <a:rPr lang="en-US"/>
                        <a:t>MODEL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INTERFACE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RANGE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ACCURACY</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SIZE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MASS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Clr>
                          <a:schemeClr val="dk1"/>
                        </a:buClr>
                        <a:buSzPts val="1100"/>
                        <a:buFont typeface="Arial"/>
                        <a:buNone/>
                      </a:pPr>
                      <a:r>
                        <a:rPr lang="en-US"/>
                        <a:t>Waveshare 10 DOF IMU with bmp280</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I2c</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-40 °C/85 °C</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 1°C</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31.2 mm x</a:t>
                      </a:r>
                      <a:endParaRPr/>
                    </a:p>
                    <a:p>
                      <a:pPr indent="0" lvl="0" marL="0" rtl="0" algn="ctr">
                        <a:spcBef>
                          <a:spcPts val="0"/>
                        </a:spcBef>
                        <a:spcAft>
                          <a:spcPts val="0"/>
                        </a:spcAft>
                        <a:buClr>
                          <a:schemeClr val="dk1"/>
                        </a:buClr>
                        <a:buSzPts val="1100"/>
                        <a:buFont typeface="Arial"/>
                        <a:buNone/>
                      </a:pPr>
                      <a:r>
                        <a:rPr lang="en-US"/>
                        <a:t>17 mm x</a:t>
                      </a:r>
                      <a:endParaRPr/>
                    </a:p>
                    <a:p>
                      <a:pPr indent="0" lvl="0" marL="0" rtl="0" algn="ctr">
                        <a:spcBef>
                          <a:spcPts val="0"/>
                        </a:spcBef>
                        <a:spcAft>
                          <a:spcPts val="0"/>
                        </a:spcAft>
                        <a:buClr>
                          <a:schemeClr val="dk1"/>
                        </a:buClr>
                        <a:buSzPts val="1100"/>
                        <a:buFont typeface="Arial"/>
                        <a:buNone/>
                      </a:pPr>
                      <a:r>
                        <a:rPr lang="en-US"/>
                        <a:t>3 mm</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2gr</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497" name="Google Shape;497;p50"/>
          <p:cNvGraphicFramePr/>
          <p:nvPr/>
        </p:nvGraphicFramePr>
        <p:xfrm>
          <a:off x="276725" y="2630488"/>
          <a:ext cx="3000000" cy="3000000"/>
        </p:xfrm>
        <a:graphic>
          <a:graphicData uri="http://schemas.openxmlformats.org/drawingml/2006/table">
            <a:tbl>
              <a:tblPr>
                <a:noFill/>
                <a:tableStyleId>{5248A033-B59B-4F7F-8831-354D96AE2D3F}</a:tableStyleId>
              </a:tblPr>
              <a:tblGrid>
                <a:gridCol w="4963825"/>
              </a:tblGrid>
              <a:tr h="379600">
                <a:tc>
                  <a:txBody>
                    <a:bodyPr/>
                    <a:lstStyle/>
                    <a:p>
                      <a:pPr indent="0" lvl="0" marL="0" rtl="0" algn="ctr">
                        <a:spcBef>
                          <a:spcPts val="0"/>
                        </a:spcBef>
                        <a:spcAft>
                          <a:spcPts val="0"/>
                        </a:spcAft>
                        <a:buNone/>
                      </a:pPr>
                      <a:r>
                        <a:rPr lang="en-US"/>
                        <a:t>DATA PROCESSING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1595825">
                <a:tc>
                  <a:txBody>
                    <a:bodyPr/>
                    <a:lstStyle/>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&lt;Wire.h&gt;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&lt;SPI.h&gt;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&lt;Adafruit_BMP.h&gt;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sensors_event_t temp_event;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bmp_temp-&gt;getEvent(&amp;temp_event);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Serial.print(temp_event.temperature);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498" name="Google Shape;498;p50"/>
          <p:cNvGraphicFramePr/>
          <p:nvPr/>
        </p:nvGraphicFramePr>
        <p:xfrm>
          <a:off x="276725" y="4874813"/>
          <a:ext cx="3000000" cy="3000000"/>
        </p:xfrm>
        <a:graphic>
          <a:graphicData uri="http://schemas.openxmlformats.org/drawingml/2006/table">
            <a:tbl>
              <a:tblPr>
                <a:noFill/>
                <a:tableStyleId>{5248A033-B59B-4F7F-8831-354D96AE2D3F}</a:tableStyleId>
              </a:tblPr>
              <a:tblGrid>
                <a:gridCol w="2943225"/>
              </a:tblGrid>
              <a:tr h="381000">
                <a:tc>
                  <a:txBody>
                    <a:bodyPr/>
                    <a:lstStyle/>
                    <a:p>
                      <a:pPr indent="0" lvl="0" marL="0" rtl="0" algn="ctr">
                        <a:spcBef>
                          <a:spcPts val="0"/>
                        </a:spcBef>
                        <a:spcAft>
                          <a:spcPts val="0"/>
                        </a:spcAft>
                        <a:buNone/>
                      </a:pPr>
                      <a:r>
                        <a:rPr lang="en-US"/>
                        <a:t>OUTPUT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marR="0" rtl="0" algn="l">
                        <a:lnSpc>
                          <a:spcPct val="100000"/>
                        </a:lnSpc>
                        <a:spcBef>
                          <a:spcPts val="0"/>
                        </a:spcBef>
                        <a:spcAft>
                          <a:spcPts val="0"/>
                        </a:spcAft>
                        <a:buNone/>
                      </a:pPr>
                      <a:r>
                        <a:rPr lang="en-US">
                          <a:latin typeface="Roboto Mono"/>
                          <a:ea typeface="Roboto Mono"/>
                          <a:cs typeface="Roboto Mono"/>
                          <a:sym typeface="Roboto Mono"/>
                        </a:rPr>
                        <a:t>25</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a:latin typeface="Roboto Mono"/>
                          <a:ea typeface="Roboto Mono"/>
                          <a:cs typeface="Roboto Mono"/>
                          <a:sym typeface="Roboto Mono"/>
                        </a:rPr>
                        <a:t>25</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a:latin typeface="Roboto Mono"/>
                          <a:ea typeface="Roboto Mono"/>
                          <a:cs typeface="Roboto Mono"/>
                          <a:sym typeface="Roboto Mono"/>
                        </a:rPr>
                        <a:t>25</a:t>
                      </a:r>
                      <a:endParaRPr b="1">
                        <a:solidFill>
                          <a:schemeClr val="dk1"/>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504" name="Google Shape;504;p5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05" name="Google Shape;505;p5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a:t>
            </a:r>
            <a:r>
              <a:rPr lang="en-US"/>
              <a:t>Rotation</a:t>
            </a:r>
            <a:r>
              <a:rPr b="1" i="0" lang="en-US" sz="2400" u="none" cap="none" strike="noStrike">
                <a:solidFill>
                  <a:schemeClr val="accent2"/>
                </a:solidFill>
                <a:latin typeface="Arial"/>
                <a:ea typeface="Arial"/>
                <a:cs typeface="Arial"/>
                <a:sym typeface="Arial"/>
              </a:rPr>
              <a:t> Sensor </a:t>
            </a:r>
            <a:r>
              <a:rPr lang="en-US"/>
              <a:t>Summary</a:t>
            </a:r>
            <a:endParaRPr/>
          </a:p>
        </p:txBody>
      </p:sp>
      <p:sp>
        <p:nvSpPr>
          <p:cNvPr id="506" name="Google Shape;506;p5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507" name="Google Shape;507;p5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08" name="Google Shape;508;p51"/>
          <p:cNvGraphicFramePr/>
          <p:nvPr/>
        </p:nvGraphicFramePr>
        <p:xfrm>
          <a:off x="276713" y="1170500"/>
          <a:ext cx="3000000" cy="3000000"/>
        </p:xfrm>
        <a:graphic>
          <a:graphicData uri="http://schemas.openxmlformats.org/drawingml/2006/table">
            <a:tbl>
              <a:tblPr>
                <a:noFill/>
                <a:tableStyleId>{5248A033-B59B-4F7F-8831-354D96AE2D3F}</a:tableStyleId>
              </a:tblPr>
              <a:tblGrid>
                <a:gridCol w="1437625"/>
                <a:gridCol w="1437625"/>
                <a:gridCol w="1437625"/>
                <a:gridCol w="1437625"/>
                <a:gridCol w="1437625"/>
                <a:gridCol w="1437625"/>
              </a:tblGrid>
              <a:tr h="381000">
                <a:tc>
                  <a:txBody>
                    <a:bodyPr/>
                    <a:lstStyle/>
                    <a:p>
                      <a:pPr indent="0" lvl="0" marL="0" rtl="0" algn="ctr">
                        <a:spcBef>
                          <a:spcPts val="0"/>
                        </a:spcBef>
                        <a:spcAft>
                          <a:spcPts val="0"/>
                        </a:spcAft>
                        <a:buNone/>
                      </a:pPr>
                      <a:r>
                        <a:rPr lang="en-US"/>
                        <a:t>MODEL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INTERFACE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RANGE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ACCURACY</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SIZE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MASS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Clr>
                          <a:schemeClr val="dk1"/>
                        </a:buClr>
                        <a:buSzPts val="1100"/>
                        <a:buFont typeface="Arial"/>
                        <a:buNone/>
                      </a:pPr>
                      <a:r>
                        <a:rPr lang="en-US"/>
                        <a:t>Waveshare 10 DOF IMU with bmp280</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I2c</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2000 º/s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31.2 mm x</a:t>
                      </a:r>
                      <a:endParaRPr/>
                    </a:p>
                    <a:p>
                      <a:pPr indent="0" lvl="0" marL="0" rtl="0" algn="ctr">
                        <a:spcBef>
                          <a:spcPts val="0"/>
                        </a:spcBef>
                        <a:spcAft>
                          <a:spcPts val="0"/>
                        </a:spcAft>
                        <a:buClr>
                          <a:schemeClr val="dk1"/>
                        </a:buClr>
                        <a:buSzPts val="1100"/>
                        <a:buFont typeface="Arial"/>
                        <a:buNone/>
                      </a:pPr>
                      <a:r>
                        <a:rPr lang="en-US"/>
                        <a:t>17 mm x</a:t>
                      </a:r>
                      <a:endParaRPr/>
                    </a:p>
                    <a:p>
                      <a:pPr indent="0" lvl="0" marL="0" rtl="0" algn="ctr">
                        <a:spcBef>
                          <a:spcPts val="0"/>
                        </a:spcBef>
                        <a:spcAft>
                          <a:spcPts val="0"/>
                        </a:spcAft>
                        <a:buClr>
                          <a:schemeClr val="dk1"/>
                        </a:buClr>
                        <a:buSzPts val="1100"/>
                        <a:buFont typeface="Arial"/>
                        <a:buNone/>
                      </a:pPr>
                      <a:r>
                        <a:rPr lang="en-US"/>
                        <a:t>3 mm</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2gr</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pic>
        <p:nvPicPr>
          <p:cNvPr id="509" name="Google Shape;509;p51"/>
          <p:cNvPicPr preferRelativeResize="0"/>
          <p:nvPr/>
        </p:nvPicPr>
        <p:blipFill>
          <a:blip r:embed="rId3">
            <a:alphaModFix/>
          </a:blip>
          <a:stretch>
            <a:fillRect/>
          </a:stretch>
        </p:blipFill>
        <p:spPr>
          <a:xfrm>
            <a:off x="5743575" y="3679575"/>
            <a:ext cx="2943225" cy="1476375"/>
          </a:xfrm>
          <a:prstGeom prst="rect">
            <a:avLst/>
          </a:prstGeom>
          <a:noFill/>
          <a:ln>
            <a:noFill/>
          </a:ln>
        </p:spPr>
      </p:pic>
      <p:graphicFrame>
        <p:nvGraphicFramePr>
          <p:cNvPr id="510" name="Google Shape;510;p51"/>
          <p:cNvGraphicFramePr/>
          <p:nvPr/>
        </p:nvGraphicFramePr>
        <p:xfrm>
          <a:off x="276725" y="2630488"/>
          <a:ext cx="3000000" cy="3000000"/>
        </p:xfrm>
        <a:graphic>
          <a:graphicData uri="http://schemas.openxmlformats.org/drawingml/2006/table">
            <a:tbl>
              <a:tblPr>
                <a:noFill/>
                <a:tableStyleId>{5248A033-B59B-4F7F-8831-354D96AE2D3F}</a:tableStyleId>
              </a:tblPr>
              <a:tblGrid>
                <a:gridCol w="4963825"/>
              </a:tblGrid>
              <a:tr h="379600">
                <a:tc>
                  <a:txBody>
                    <a:bodyPr/>
                    <a:lstStyle/>
                    <a:p>
                      <a:pPr indent="0" lvl="0" marL="0" rtl="0" algn="ctr">
                        <a:spcBef>
                          <a:spcPts val="0"/>
                        </a:spcBef>
                        <a:spcAft>
                          <a:spcPts val="0"/>
                        </a:spcAft>
                        <a:buNone/>
                      </a:pPr>
                      <a:r>
                        <a:rPr lang="en-US"/>
                        <a:t>DATA PROCESSING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1595825">
                <a:tc>
                  <a:txBody>
                    <a:bodyPr/>
                    <a:lstStyle/>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&lt;Wire.h&gt;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&lt;Adafruit_Sensor.h&gt;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&lt;Adafruit_L3GD20_U.h&gt;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sensors_event_t event; </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gyro.getEvent(&amp;event);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Serial.print(event.gyro.z);</a:t>
                      </a:r>
                      <a:endParaRPr>
                        <a:latin typeface="Roboto Mono"/>
                        <a:ea typeface="Roboto Mono"/>
                        <a:cs typeface="Roboto Mono"/>
                        <a:sym typeface="Roboto Mono"/>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511" name="Google Shape;511;p51"/>
          <p:cNvGraphicFramePr/>
          <p:nvPr/>
        </p:nvGraphicFramePr>
        <p:xfrm>
          <a:off x="276725" y="4874813"/>
          <a:ext cx="3000000" cy="3000000"/>
        </p:xfrm>
        <a:graphic>
          <a:graphicData uri="http://schemas.openxmlformats.org/drawingml/2006/table">
            <a:tbl>
              <a:tblPr>
                <a:noFill/>
                <a:tableStyleId>{5248A033-B59B-4F7F-8831-354D96AE2D3F}</a:tableStyleId>
              </a:tblPr>
              <a:tblGrid>
                <a:gridCol w="2943225"/>
              </a:tblGrid>
              <a:tr h="381000">
                <a:tc>
                  <a:txBody>
                    <a:bodyPr/>
                    <a:lstStyle/>
                    <a:p>
                      <a:pPr indent="0" lvl="0" marL="0" rtl="0" algn="ctr">
                        <a:spcBef>
                          <a:spcPts val="0"/>
                        </a:spcBef>
                        <a:spcAft>
                          <a:spcPts val="0"/>
                        </a:spcAft>
                        <a:buNone/>
                      </a:pPr>
                      <a:r>
                        <a:rPr lang="en-US"/>
                        <a:t>OUTPUT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marR="0" rtl="0" algn="l">
                        <a:lnSpc>
                          <a:spcPct val="100000"/>
                        </a:lnSpc>
                        <a:spcBef>
                          <a:spcPts val="0"/>
                        </a:spcBef>
                        <a:spcAft>
                          <a:spcPts val="0"/>
                        </a:spcAft>
                        <a:buNone/>
                      </a:pPr>
                      <a:r>
                        <a:rPr lang="en-US">
                          <a:latin typeface="Roboto Mono"/>
                          <a:ea typeface="Roboto Mono"/>
                          <a:cs typeface="Roboto Mono"/>
                          <a:sym typeface="Roboto Mono"/>
                        </a:rPr>
                        <a:t>6</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a:latin typeface="Roboto Mono"/>
                          <a:ea typeface="Roboto Mono"/>
                          <a:cs typeface="Roboto Mono"/>
                          <a:sym typeface="Roboto Mono"/>
                        </a:rPr>
                        <a:t>25</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a:latin typeface="Roboto Mono"/>
                          <a:ea typeface="Roboto Mono"/>
                          <a:cs typeface="Roboto Mono"/>
                          <a:sym typeface="Roboto Mono"/>
                        </a:rPr>
                        <a:t>31</a:t>
                      </a:r>
                      <a:endParaRPr>
                        <a:latin typeface="Roboto Mono"/>
                        <a:ea typeface="Roboto Mono"/>
                        <a:cs typeface="Roboto Mono"/>
                        <a:sym typeface="Roboto Mono"/>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517" name="Google Shape;517;p5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18" name="Google Shape;518;p5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Air Pressure Sensor </a:t>
            </a:r>
            <a:r>
              <a:rPr lang="en-US"/>
              <a:t>Summary</a:t>
            </a:r>
            <a:endParaRPr/>
          </a:p>
        </p:txBody>
      </p:sp>
      <p:sp>
        <p:nvSpPr>
          <p:cNvPr id="519" name="Google Shape;519;p5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520" name="Google Shape;520;p5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21" name="Google Shape;521;p52"/>
          <p:cNvPicPr preferRelativeResize="0"/>
          <p:nvPr/>
        </p:nvPicPr>
        <p:blipFill>
          <a:blip r:embed="rId3">
            <a:alphaModFix/>
          </a:blip>
          <a:stretch>
            <a:fillRect/>
          </a:stretch>
        </p:blipFill>
        <p:spPr>
          <a:xfrm>
            <a:off x="5743575" y="3687513"/>
            <a:ext cx="2943225" cy="1476375"/>
          </a:xfrm>
          <a:prstGeom prst="rect">
            <a:avLst/>
          </a:prstGeom>
          <a:noFill/>
          <a:ln>
            <a:noFill/>
          </a:ln>
        </p:spPr>
      </p:pic>
      <p:graphicFrame>
        <p:nvGraphicFramePr>
          <p:cNvPr id="522" name="Google Shape;522;p52"/>
          <p:cNvGraphicFramePr/>
          <p:nvPr/>
        </p:nvGraphicFramePr>
        <p:xfrm>
          <a:off x="276725" y="2630500"/>
          <a:ext cx="3000000" cy="3000000"/>
        </p:xfrm>
        <a:graphic>
          <a:graphicData uri="http://schemas.openxmlformats.org/drawingml/2006/table">
            <a:tbl>
              <a:tblPr>
                <a:noFill/>
                <a:tableStyleId>{5248A033-B59B-4F7F-8831-354D96AE2D3F}</a:tableStyleId>
              </a:tblPr>
              <a:tblGrid>
                <a:gridCol w="4749050"/>
              </a:tblGrid>
              <a:tr h="370450">
                <a:tc>
                  <a:txBody>
                    <a:bodyPr/>
                    <a:lstStyle/>
                    <a:p>
                      <a:pPr indent="0" lvl="0" marL="0" rtl="0" algn="ctr">
                        <a:spcBef>
                          <a:spcPts val="0"/>
                        </a:spcBef>
                        <a:spcAft>
                          <a:spcPts val="0"/>
                        </a:spcAft>
                        <a:buNone/>
                      </a:pPr>
                      <a:r>
                        <a:rPr lang="en-US"/>
                        <a:t>DATA PROCESSING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1506600">
                <a:tc>
                  <a:txBody>
                    <a:bodyPr/>
                    <a:lstStyle/>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&lt;Wire.h&gt;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&lt;SPI.h&gt;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&lt;Adafruit_BMP.h&gt;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sensors_event_t pressure_event;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bmp_pressure-&gt;getEvent(&amp;pressure_event);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Serial.print(pressure_event.pressure);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523" name="Google Shape;523;p52"/>
          <p:cNvGraphicFramePr/>
          <p:nvPr/>
        </p:nvGraphicFramePr>
        <p:xfrm>
          <a:off x="276725" y="4785588"/>
          <a:ext cx="3000000" cy="3000000"/>
        </p:xfrm>
        <a:graphic>
          <a:graphicData uri="http://schemas.openxmlformats.org/drawingml/2006/table">
            <a:tbl>
              <a:tblPr>
                <a:noFill/>
                <a:tableStyleId>{5248A033-B59B-4F7F-8831-354D96AE2D3F}</a:tableStyleId>
              </a:tblPr>
              <a:tblGrid>
                <a:gridCol w="2943225"/>
              </a:tblGrid>
              <a:tr h="381000">
                <a:tc>
                  <a:txBody>
                    <a:bodyPr/>
                    <a:lstStyle/>
                    <a:p>
                      <a:pPr indent="0" lvl="0" marL="0" rtl="0" algn="ctr">
                        <a:spcBef>
                          <a:spcPts val="0"/>
                        </a:spcBef>
                        <a:spcAft>
                          <a:spcPts val="0"/>
                        </a:spcAft>
                        <a:buNone/>
                      </a:pPr>
                      <a:r>
                        <a:rPr lang="en-US"/>
                        <a:t>OUTPUT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marR="0" rtl="0" algn="l">
                        <a:lnSpc>
                          <a:spcPct val="100000"/>
                        </a:lnSpc>
                        <a:spcBef>
                          <a:spcPts val="0"/>
                        </a:spcBef>
                        <a:spcAft>
                          <a:spcPts val="0"/>
                        </a:spcAft>
                        <a:buNone/>
                      </a:pPr>
                      <a:r>
                        <a:rPr lang="en-US">
                          <a:latin typeface="Roboto Mono"/>
                          <a:ea typeface="Roboto Mono"/>
                          <a:cs typeface="Roboto Mono"/>
                          <a:sym typeface="Roboto Mono"/>
                        </a:rPr>
                        <a:t>1018</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a:latin typeface="Roboto Mono"/>
                          <a:ea typeface="Roboto Mono"/>
                          <a:cs typeface="Roboto Mono"/>
                          <a:sym typeface="Roboto Mono"/>
                        </a:rPr>
                        <a:t>1018</a:t>
                      </a:r>
                      <a:endParaRPr>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a:latin typeface="Roboto Mono"/>
                          <a:ea typeface="Roboto Mono"/>
                          <a:cs typeface="Roboto Mono"/>
                          <a:sym typeface="Roboto Mono"/>
                        </a:rPr>
                        <a:t>1018</a:t>
                      </a:r>
                      <a:endParaRPr>
                        <a:latin typeface="Roboto Mono"/>
                        <a:ea typeface="Roboto Mono"/>
                        <a:cs typeface="Roboto Mono"/>
                        <a:sym typeface="Roboto Mono"/>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524" name="Google Shape;524;p52"/>
          <p:cNvGraphicFramePr/>
          <p:nvPr/>
        </p:nvGraphicFramePr>
        <p:xfrm>
          <a:off x="276713" y="1170500"/>
          <a:ext cx="3000000" cy="3000000"/>
        </p:xfrm>
        <a:graphic>
          <a:graphicData uri="http://schemas.openxmlformats.org/drawingml/2006/table">
            <a:tbl>
              <a:tblPr>
                <a:noFill/>
                <a:tableStyleId>{5248A033-B59B-4F7F-8831-354D96AE2D3F}</a:tableStyleId>
              </a:tblPr>
              <a:tblGrid>
                <a:gridCol w="1437625"/>
                <a:gridCol w="1437625"/>
                <a:gridCol w="1437625"/>
                <a:gridCol w="1437625"/>
                <a:gridCol w="1437625"/>
                <a:gridCol w="1437625"/>
              </a:tblGrid>
              <a:tr h="381000">
                <a:tc>
                  <a:txBody>
                    <a:bodyPr/>
                    <a:lstStyle/>
                    <a:p>
                      <a:pPr indent="0" lvl="0" marL="0" rtl="0" algn="ctr">
                        <a:spcBef>
                          <a:spcPts val="0"/>
                        </a:spcBef>
                        <a:spcAft>
                          <a:spcPts val="0"/>
                        </a:spcAft>
                        <a:buNone/>
                      </a:pPr>
                      <a:r>
                        <a:rPr lang="en-US"/>
                        <a:t>MODEL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INTERFACE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RANGE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ACCURACY</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SIZE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MASS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Clr>
                          <a:schemeClr val="dk1"/>
                        </a:buClr>
                        <a:buSzPts val="1100"/>
                        <a:buFont typeface="Arial"/>
                        <a:buNone/>
                      </a:pPr>
                      <a:r>
                        <a:rPr lang="en-US"/>
                        <a:t>Waveshare 10 DOF IMU with bmp280</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I2c</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300</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hPa /</a:t>
                      </a:r>
                      <a:endParaRPr>
                        <a:solidFill>
                          <a:schemeClr val="dk1"/>
                        </a:solidFill>
                      </a:endParaRPr>
                    </a:p>
                    <a:p>
                      <a:pPr indent="0" lvl="0" marL="0" rtl="0" algn="ctr">
                        <a:spcBef>
                          <a:spcPts val="0"/>
                        </a:spcBef>
                        <a:spcAft>
                          <a:spcPts val="0"/>
                        </a:spcAft>
                        <a:buNone/>
                      </a:pPr>
                      <a:r>
                        <a:rPr lang="en-US">
                          <a:solidFill>
                            <a:schemeClr val="dk1"/>
                          </a:solidFill>
                        </a:rPr>
                        <a:t>1100 hPa</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 1 hPa</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31.2 mm x</a:t>
                      </a:r>
                      <a:endParaRPr/>
                    </a:p>
                    <a:p>
                      <a:pPr indent="0" lvl="0" marL="0" rtl="0" algn="ctr">
                        <a:spcBef>
                          <a:spcPts val="0"/>
                        </a:spcBef>
                        <a:spcAft>
                          <a:spcPts val="0"/>
                        </a:spcAft>
                        <a:buClr>
                          <a:schemeClr val="dk1"/>
                        </a:buClr>
                        <a:buSzPts val="1100"/>
                        <a:buFont typeface="Arial"/>
                        <a:buNone/>
                      </a:pPr>
                      <a:r>
                        <a:rPr lang="en-US"/>
                        <a:t>17 mm x</a:t>
                      </a:r>
                      <a:endParaRPr/>
                    </a:p>
                    <a:p>
                      <a:pPr indent="0" lvl="0" marL="0" rtl="0" algn="ctr">
                        <a:spcBef>
                          <a:spcPts val="0"/>
                        </a:spcBef>
                        <a:spcAft>
                          <a:spcPts val="0"/>
                        </a:spcAft>
                        <a:buClr>
                          <a:schemeClr val="dk1"/>
                        </a:buClr>
                        <a:buSzPts val="1100"/>
                        <a:buFont typeface="Arial"/>
                        <a:buNone/>
                      </a:pPr>
                      <a:r>
                        <a:rPr lang="en-US"/>
                        <a:t>3 mm</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2gr</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34" name="Google Shape;134;p1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35" name="Google Shape;135;p1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Team Organization</a:t>
            </a:r>
            <a:endParaRPr/>
          </a:p>
        </p:txBody>
      </p:sp>
      <p:sp>
        <p:nvSpPr>
          <p:cNvPr id="136" name="Google Shape;136;p1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37" name="Google Shape;137;p17"/>
          <p:cNvPicPr preferRelativeResize="0"/>
          <p:nvPr/>
        </p:nvPicPr>
        <p:blipFill>
          <a:blip r:embed="rId3">
            <a:alphaModFix/>
          </a:blip>
          <a:stretch>
            <a:fillRect/>
          </a:stretch>
        </p:blipFill>
        <p:spPr>
          <a:xfrm>
            <a:off x="118250" y="1076788"/>
            <a:ext cx="8686800" cy="52219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530" name="Google Shape;530;p5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31" name="Google Shape;531;p5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GPS</a:t>
            </a:r>
            <a:r>
              <a:rPr b="1" i="0" lang="en-US" sz="2400" u="none" cap="none" strike="noStrike">
                <a:solidFill>
                  <a:schemeClr val="accent2"/>
                </a:solidFill>
                <a:latin typeface="Arial"/>
                <a:ea typeface="Arial"/>
                <a:cs typeface="Arial"/>
                <a:sym typeface="Arial"/>
              </a:rPr>
              <a:t> Sensor </a:t>
            </a:r>
            <a:r>
              <a:rPr lang="en-US"/>
              <a:t>Summary</a:t>
            </a:r>
            <a:endParaRPr/>
          </a:p>
        </p:txBody>
      </p:sp>
      <p:sp>
        <p:nvSpPr>
          <p:cNvPr id="532" name="Google Shape;532;p5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533" name="Google Shape;533;p5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34" name="Google Shape;534;p53"/>
          <p:cNvGraphicFramePr/>
          <p:nvPr/>
        </p:nvGraphicFramePr>
        <p:xfrm>
          <a:off x="228600" y="1141125"/>
          <a:ext cx="3000000" cy="3000000"/>
        </p:xfrm>
        <a:graphic>
          <a:graphicData uri="http://schemas.openxmlformats.org/drawingml/2006/table">
            <a:tbl>
              <a:tblPr>
                <a:noFill/>
                <a:tableStyleId>{5248A033-B59B-4F7F-8831-354D96AE2D3F}</a:tableStyleId>
              </a:tblPr>
              <a:tblGrid>
                <a:gridCol w="1736100"/>
                <a:gridCol w="1736100"/>
                <a:gridCol w="1736100"/>
                <a:gridCol w="1736100"/>
                <a:gridCol w="1736100"/>
              </a:tblGrid>
              <a:tr h="390825">
                <a:tc>
                  <a:txBody>
                    <a:bodyPr/>
                    <a:lstStyle/>
                    <a:p>
                      <a:pPr indent="0" lvl="0" marL="0" rtl="0" algn="ctr">
                        <a:spcBef>
                          <a:spcPts val="0"/>
                        </a:spcBef>
                        <a:spcAft>
                          <a:spcPts val="0"/>
                        </a:spcAft>
                        <a:buNone/>
                      </a:pPr>
                      <a:r>
                        <a:rPr lang="en-US"/>
                        <a:t>MODEL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INTERFACE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ACCURACY</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SIZE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MASS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813075">
                <a:tc>
                  <a:txBody>
                    <a:bodyPr/>
                    <a:lstStyle/>
                    <a:p>
                      <a:pPr indent="0" lvl="0" marL="0" rtl="0" algn="ctr">
                        <a:spcBef>
                          <a:spcPts val="0"/>
                        </a:spcBef>
                        <a:spcAft>
                          <a:spcPts val="0"/>
                        </a:spcAft>
                        <a:buNone/>
                      </a:pPr>
                      <a:r>
                        <a:rPr lang="en-US"/>
                        <a:t>Adafruit Ultimate GPS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UART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 1.8 m</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25 mm x</a:t>
                      </a:r>
                      <a:endParaRPr/>
                    </a:p>
                    <a:p>
                      <a:pPr indent="0" lvl="0" marL="0" rtl="0" algn="ctr">
                        <a:spcBef>
                          <a:spcPts val="0"/>
                        </a:spcBef>
                        <a:spcAft>
                          <a:spcPts val="0"/>
                        </a:spcAft>
                        <a:buClr>
                          <a:schemeClr val="dk1"/>
                        </a:buClr>
                        <a:buSzPts val="1100"/>
                        <a:buFont typeface="Arial"/>
                        <a:buNone/>
                      </a:pPr>
                      <a:r>
                        <a:rPr lang="en-US"/>
                        <a:t>35 mm x</a:t>
                      </a:r>
                      <a:endParaRPr/>
                    </a:p>
                    <a:p>
                      <a:pPr indent="0" lvl="0" marL="0" rtl="0" algn="ctr">
                        <a:spcBef>
                          <a:spcPts val="0"/>
                        </a:spcBef>
                        <a:spcAft>
                          <a:spcPts val="0"/>
                        </a:spcAft>
                        <a:buClr>
                          <a:schemeClr val="dk1"/>
                        </a:buClr>
                        <a:buSzPts val="1100"/>
                        <a:buFont typeface="Arial"/>
                        <a:buNone/>
                      </a:pPr>
                      <a:r>
                        <a:rPr lang="en-US"/>
                        <a:t>6.5 mm</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8,5g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pic>
        <p:nvPicPr>
          <p:cNvPr id="535" name="Google Shape;535;p53"/>
          <p:cNvPicPr preferRelativeResize="0"/>
          <p:nvPr/>
        </p:nvPicPr>
        <p:blipFill>
          <a:blip r:embed="rId3">
            <a:alphaModFix/>
          </a:blip>
          <a:stretch>
            <a:fillRect/>
          </a:stretch>
        </p:blipFill>
        <p:spPr>
          <a:xfrm>
            <a:off x="5436900" y="3070313"/>
            <a:ext cx="2920014" cy="2667100"/>
          </a:xfrm>
          <a:prstGeom prst="rect">
            <a:avLst/>
          </a:prstGeom>
          <a:noFill/>
          <a:ln>
            <a:noFill/>
          </a:ln>
        </p:spPr>
      </p:pic>
      <p:graphicFrame>
        <p:nvGraphicFramePr>
          <p:cNvPr id="536" name="Google Shape;536;p53"/>
          <p:cNvGraphicFramePr/>
          <p:nvPr/>
        </p:nvGraphicFramePr>
        <p:xfrm>
          <a:off x="276725" y="2569875"/>
          <a:ext cx="3000000" cy="3000000"/>
        </p:xfrm>
        <a:graphic>
          <a:graphicData uri="http://schemas.openxmlformats.org/drawingml/2006/table">
            <a:tbl>
              <a:tblPr>
                <a:noFill/>
                <a:tableStyleId>{5248A033-B59B-4F7F-8831-354D96AE2D3F}</a:tableStyleId>
              </a:tblPr>
              <a:tblGrid>
                <a:gridCol w="4749050"/>
              </a:tblGrid>
              <a:tr h="370450">
                <a:tc>
                  <a:txBody>
                    <a:bodyPr/>
                    <a:lstStyle/>
                    <a:p>
                      <a:pPr indent="0" lvl="0" marL="0" rtl="0" algn="ctr">
                        <a:spcBef>
                          <a:spcPts val="0"/>
                        </a:spcBef>
                        <a:spcAft>
                          <a:spcPts val="0"/>
                        </a:spcAft>
                        <a:buNone/>
                      </a:pPr>
                      <a:r>
                        <a:rPr lang="en-US"/>
                        <a:t>DATA PROCESSING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1506600">
                <a:tc>
                  <a:txBody>
                    <a:bodyPr/>
                    <a:lstStyle/>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&lt;Adafruit_GPS.h&gt;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#include &lt;SoftwareSerial.h&gt;</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if (GPS.fix) {</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Serial.print(GPS.latitude, 4);</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Serial.print(GPS.longitude, 4);</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Serial.println(GPS.altitude);</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Serial.println((int)GPS.satellites);</a:t>
                      </a:r>
                      <a:endParaRPr>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latin typeface="Roboto Mono"/>
                          <a:ea typeface="Roboto Mono"/>
                          <a:cs typeface="Roboto Mono"/>
                          <a:sym typeface="Roboto Mono"/>
                        </a:rPr>
                        <a:t>    }</a:t>
                      </a:r>
                      <a:endParaRPr>
                        <a:latin typeface="Roboto Mono"/>
                        <a:ea typeface="Roboto Mono"/>
                        <a:cs typeface="Roboto Mono"/>
                        <a:sym typeface="Roboto Mono"/>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537" name="Google Shape;537;p53"/>
          <p:cNvGraphicFramePr/>
          <p:nvPr/>
        </p:nvGraphicFramePr>
        <p:xfrm>
          <a:off x="276725" y="5047300"/>
          <a:ext cx="3000000" cy="3000000"/>
        </p:xfrm>
        <a:graphic>
          <a:graphicData uri="http://schemas.openxmlformats.org/drawingml/2006/table">
            <a:tbl>
              <a:tblPr>
                <a:noFill/>
                <a:tableStyleId>{5248A033-B59B-4F7F-8831-354D96AE2D3F}</a:tableStyleId>
              </a:tblPr>
              <a:tblGrid>
                <a:gridCol w="3657600"/>
              </a:tblGrid>
              <a:tr h="381000">
                <a:tc>
                  <a:txBody>
                    <a:bodyPr/>
                    <a:lstStyle/>
                    <a:p>
                      <a:pPr indent="0" lvl="0" marL="0" rtl="0" algn="ctr">
                        <a:spcBef>
                          <a:spcPts val="0"/>
                        </a:spcBef>
                        <a:spcAft>
                          <a:spcPts val="0"/>
                        </a:spcAft>
                        <a:buNone/>
                      </a:pPr>
                      <a:r>
                        <a:rPr lang="en-US"/>
                        <a:t>OUTPUT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marR="0" rtl="0" algn="l">
                        <a:lnSpc>
                          <a:spcPct val="100000"/>
                        </a:lnSpc>
                        <a:spcBef>
                          <a:spcPts val="0"/>
                        </a:spcBef>
                        <a:spcAft>
                          <a:spcPts val="0"/>
                        </a:spcAft>
                        <a:buNone/>
                      </a:pPr>
                      <a:r>
                        <a:rPr lang="en-US">
                          <a:latin typeface="Roboto Mono"/>
                          <a:ea typeface="Roboto Mono"/>
                          <a:cs typeface="Roboto Mono"/>
                          <a:sym typeface="Roboto Mono"/>
                        </a:rPr>
                        <a:t>-24.716760 -65.419992 1152.40 4</a:t>
                      </a:r>
                      <a:endParaRPr>
                        <a:latin typeface="Roboto Mono"/>
                        <a:ea typeface="Roboto Mono"/>
                        <a:cs typeface="Roboto Mono"/>
                        <a:sym typeface="Roboto Mono"/>
                      </a:endParaRPr>
                    </a:p>
                    <a:p>
                      <a:pPr indent="0" lvl="0" marL="0" rtl="0" algn="l">
                        <a:spcBef>
                          <a:spcPts val="0"/>
                        </a:spcBef>
                        <a:spcAft>
                          <a:spcPts val="0"/>
                        </a:spcAft>
                        <a:buNone/>
                      </a:pPr>
                      <a:r>
                        <a:rPr lang="en-US">
                          <a:solidFill>
                            <a:schemeClr val="dk1"/>
                          </a:solidFill>
                          <a:latin typeface="Roboto Mono"/>
                          <a:ea typeface="Roboto Mono"/>
                          <a:cs typeface="Roboto Mono"/>
                          <a:sym typeface="Roboto Mono"/>
                        </a:rPr>
                        <a:t>-24.716760 -65.419992 1152.40 4</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a:solidFill>
                            <a:schemeClr val="dk1"/>
                          </a:solidFill>
                          <a:latin typeface="Roboto Mono"/>
                          <a:ea typeface="Roboto Mono"/>
                          <a:cs typeface="Roboto Mono"/>
                          <a:sym typeface="Roboto Mono"/>
                        </a:rPr>
                        <a:t>-24.716760 -65.419992 1152.40 4</a:t>
                      </a:r>
                      <a:endParaRPr>
                        <a:solidFill>
                          <a:schemeClr val="dk1"/>
                        </a:solidFill>
                        <a:latin typeface="Roboto Mono"/>
                        <a:ea typeface="Roboto Mono"/>
                        <a:cs typeface="Roboto Mono"/>
                        <a:sym typeface="Roboto Mono"/>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4"/>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543" name="Google Shape;543;p54"/>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44" name="Google Shape;544;p54"/>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 Battery</a:t>
            </a:r>
            <a:r>
              <a:rPr b="1" i="0" lang="en-US" sz="2400" u="none" cap="none" strike="noStrike">
                <a:solidFill>
                  <a:schemeClr val="accent2"/>
                </a:solidFill>
                <a:latin typeface="Arial"/>
                <a:ea typeface="Arial"/>
                <a:cs typeface="Arial"/>
                <a:sym typeface="Arial"/>
              </a:rPr>
              <a:t> Voltage Sensor </a:t>
            </a:r>
            <a:r>
              <a:rPr lang="en-US"/>
              <a:t>Summary</a:t>
            </a:r>
            <a:endParaRPr/>
          </a:p>
        </p:txBody>
      </p:sp>
      <p:sp>
        <p:nvSpPr>
          <p:cNvPr id="545" name="Google Shape;545;p54"/>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546" name="Google Shape;546;p5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47" name="Google Shape;547;p54"/>
          <p:cNvGraphicFramePr/>
          <p:nvPr/>
        </p:nvGraphicFramePr>
        <p:xfrm>
          <a:off x="228625" y="1169388"/>
          <a:ext cx="3000000" cy="3000000"/>
        </p:xfrm>
        <a:graphic>
          <a:graphicData uri="http://schemas.openxmlformats.org/drawingml/2006/table">
            <a:tbl>
              <a:tblPr>
                <a:noFill/>
                <a:tableStyleId>{5248A033-B59B-4F7F-8831-354D96AE2D3F}</a:tableStyleId>
              </a:tblPr>
              <a:tblGrid>
                <a:gridCol w="2171700"/>
                <a:gridCol w="2171700"/>
                <a:gridCol w="2171700"/>
                <a:gridCol w="2171700"/>
              </a:tblGrid>
              <a:tr h="381000">
                <a:tc>
                  <a:txBody>
                    <a:bodyPr/>
                    <a:lstStyle/>
                    <a:p>
                      <a:pPr indent="0" lvl="0" marL="0" rtl="0" algn="ctr">
                        <a:spcBef>
                          <a:spcPts val="0"/>
                        </a:spcBef>
                        <a:spcAft>
                          <a:spcPts val="0"/>
                        </a:spcAft>
                        <a:buNone/>
                      </a:pPr>
                      <a:r>
                        <a:rPr lang="en-US"/>
                        <a:t>MODEL</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ACCURACY</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SIZE</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MASS</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rtl="0" algn="ctr">
                        <a:spcBef>
                          <a:spcPts val="0"/>
                        </a:spcBef>
                        <a:spcAft>
                          <a:spcPts val="0"/>
                        </a:spcAft>
                        <a:buNone/>
                      </a:pPr>
                      <a:r>
                        <a:rPr lang="en-US"/>
                        <a:t>Series Resistor on </a:t>
                      </a:r>
                      <a:r>
                        <a:rPr lang="en-US"/>
                        <a:t>Arduino analog pin</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±0.0049v</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t>5 </a:t>
                      </a:r>
                      <a:r>
                        <a:rPr lang="en-US"/>
                        <a:t>mm x</a:t>
                      </a:r>
                      <a:endParaRPr/>
                    </a:p>
                    <a:p>
                      <a:pPr indent="0" lvl="0" marL="0" rtl="0" algn="ctr">
                        <a:spcBef>
                          <a:spcPts val="0"/>
                        </a:spcBef>
                        <a:spcAft>
                          <a:spcPts val="0"/>
                        </a:spcAft>
                        <a:buClr>
                          <a:schemeClr val="dk1"/>
                        </a:buClr>
                        <a:buSzPts val="1100"/>
                        <a:buFont typeface="Arial"/>
                        <a:buNone/>
                      </a:pPr>
                      <a:r>
                        <a:rPr lang="en-US"/>
                        <a:t>1,5 mm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&lt;1g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548" name="Google Shape;548;p54"/>
          <p:cNvGraphicFramePr/>
          <p:nvPr/>
        </p:nvGraphicFramePr>
        <p:xfrm>
          <a:off x="228625" y="2794113"/>
          <a:ext cx="3000000" cy="3000000"/>
        </p:xfrm>
        <a:graphic>
          <a:graphicData uri="http://schemas.openxmlformats.org/drawingml/2006/table">
            <a:tbl>
              <a:tblPr>
                <a:noFill/>
                <a:tableStyleId>{5248A033-B59B-4F7F-8831-354D96AE2D3F}</a:tableStyleId>
              </a:tblPr>
              <a:tblGrid>
                <a:gridCol w="3297425"/>
              </a:tblGrid>
              <a:tr h="381000">
                <a:tc>
                  <a:txBody>
                    <a:bodyPr/>
                    <a:lstStyle/>
                    <a:p>
                      <a:pPr indent="0" lvl="0" marL="0" rtl="0" algn="ctr">
                        <a:spcBef>
                          <a:spcPts val="0"/>
                        </a:spcBef>
                        <a:spcAft>
                          <a:spcPts val="0"/>
                        </a:spcAft>
                        <a:buNone/>
                      </a:pPr>
                      <a:r>
                        <a:rPr lang="en-US"/>
                        <a:t>DATA PROCESSING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Roboto Mono"/>
                          <a:ea typeface="Roboto Mono"/>
                          <a:cs typeface="Roboto Mono"/>
                          <a:sym typeface="Roboto Mono"/>
                        </a:rPr>
                        <a:t>val=analogRead(A1); voltage=val*5.0/1023;</a:t>
                      </a:r>
                      <a:endParaRPr>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a:solidFill>
                            <a:schemeClr val="dk1"/>
                          </a:solidFill>
                          <a:latin typeface="Roboto Mono"/>
                          <a:ea typeface="Roboto Mono"/>
                          <a:cs typeface="Roboto Mono"/>
                          <a:sym typeface="Roboto Mono"/>
                        </a:rPr>
                        <a:t>Serial.println(voltage*2);</a:t>
                      </a:r>
                      <a:endParaRPr>
                        <a:latin typeface="Roboto Mono"/>
                        <a:ea typeface="Roboto Mono"/>
                        <a:cs typeface="Roboto Mono"/>
                        <a:sym typeface="Roboto Mono"/>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549" name="Google Shape;549;p54"/>
          <p:cNvGraphicFramePr/>
          <p:nvPr/>
        </p:nvGraphicFramePr>
        <p:xfrm>
          <a:off x="228625" y="4635550"/>
          <a:ext cx="3000000" cy="3000000"/>
        </p:xfrm>
        <a:graphic>
          <a:graphicData uri="http://schemas.openxmlformats.org/drawingml/2006/table">
            <a:tbl>
              <a:tblPr>
                <a:noFill/>
                <a:tableStyleId>{5248A033-B59B-4F7F-8831-354D96AE2D3F}</a:tableStyleId>
              </a:tblPr>
              <a:tblGrid>
                <a:gridCol w="2504975"/>
              </a:tblGrid>
              <a:tr h="381000">
                <a:tc>
                  <a:txBody>
                    <a:bodyPr/>
                    <a:lstStyle/>
                    <a:p>
                      <a:pPr indent="0" lvl="0" marL="0" rtl="0" algn="ctr">
                        <a:spcBef>
                          <a:spcPts val="0"/>
                        </a:spcBef>
                        <a:spcAft>
                          <a:spcPts val="0"/>
                        </a:spcAft>
                        <a:buNone/>
                      </a:pPr>
                      <a:r>
                        <a:rPr lang="en-US"/>
                        <a:t>OUTPUT</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1"/>
                    </a:solidFill>
                  </a:tcPr>
                </a:tc>
              </a:tr>
              <a:tr h="381000">
                <a:tc>
                  <a:txBody>
                    <a:bodyPr/>
                    <a:lstStyle/>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Roboto Mono"/>
                          <a:ea typeface="Roboto Mono"/>
                          <a:cs typeface="Roboto Mono"/>
                          <a:sym typeface="Roboto Mono"/>
                        </a:rPr>
                        <a:t>8,97</a:t>
                      </a:r>
                      <a:endParaRPr>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Roboto Mono"/>
                          <a:ea typeface="Roboto Mono"/>
                          <a:cs typeface="Roboto Mono"/>
                          <a:sym typeface="Roboto Mono"/>
                        </a:rPr>
                        <a:t>9,10</a:t>
                      </a:r>
                      <a:endParaRPr>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Roboto Mono"/>
                          <a:ea typeface="Roboto Mono"/>
                          <a:cs typeface="Roboto Mono"/>
                          <a:sym typeface="Roboto Mono"/>
                        </a:rPr>
                        <a:t>9,02</a:t>
                      </a:r>
                      <a:endParaRPr>
                        <a:solidFill>
                          <a:schemeClr val="dk1"/>
                        </a:solidFill>
                        <a:latin typeface="Roboto Mono"/>
                        <a:ea typeface="Roboto Mono"/>
                        <a:cs typeface="Roboto Mono"/>
                        <a:sym typeface="Roboto Mono"/>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pic>
        <p:nvPicPr>
          <p:cNvPr id="550" name="Google Shape;550;p54"/>
          <p:cNvPicPr preferRelativeResize="0"/>
          <p:nvPr/>
        </p:nvPicPr>
        <p:blipFill>
          <a:blip r:embed="rId3">
            <a:alphaModFix/>
          </a:blip>
          <a:stretch>
            <a:fillRect/>
          </a:stretch>
        </p:blipFill>
        <p:spPr>
          <a:xfrm>
            <a:off x="4186590" y="3110325"/>
            <a:ext cx="4546786" cy="2384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5"/>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556" name="Google Shape;556;p55"/>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57" name="Google Shape;557;p55"/>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Bonus Objective Camera </a:t>
            </a:r>
            <a:r>
              <a:rPr lang="en-US"/>
              <a:t>Summary</a:t>
            </a:r>
            <a:endParaRPr/>
          </a:p>
        </p:txBody>
      </p:sp>
      <p:sp>
        <p:nvSpPr>
          <p:cNvPr id="558" name="Google Shape;558;p5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1" marL="7429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59" name="Google Shape;559;p55"/>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Nicole Castro</a:t>
            </a:r>
            <a:endParaRPr b="0" i="0" sz="1400" u="none" cap="none" strike="noStrike">
              <a:solidFill>
                <a:srgbClr val="000000"/>
              </a:solidFill>
              <a:latin typeface="Arial"/>
              <a:ea typeface="Arial"/>
              <a:cs typeface="Arial"/>
              <a:sym typeface="Arial"/>
            </a:endParaRPr>
          </a:p>
        </p:txBody>
      </p:sp>
      <p:sp>
        <p:nvSpPr>
          <p:cNvPr id="560" name="Google Shape;560;p5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561" name="Google Shape;561;p55"/>
          <p:cNvGraphicFramePr/>
          <p:nvPr/>
        </p:nvGraphicFramePr>
        <p:xfrm>
          <a:off x="228600" y="1066800"/>
          <a:ext cx="3000000" cy="3000000"/>
        </p:xfrm>
        <a:graphic>
          <a:graphicData uri="http://schemas.openxmlformats.org/drawingml/2006/table">
            <a:tbl>
              <a:tblPr>
                <a:noFill/>
                <a:tableStyleId>{5248A033-B59B-4F7F-8831-354D96AE2D3F}</a:tableStyleId>
              </a:tblPr>
              <a:tblGrid>
                <a:gridCol w="1737350"/>
                <a:gridCol w="1737350"/>
                <a:gridCol w="1737350"/>
                <a:gridCol w="1737350"/>
                <a:gridCol w="1737350"/>
              </a:tblGrid>
              <a:tr h="609575">
                <a:tc>
                  <a:txBody>
                    <a:bodyPr/>
                    <a:lstStyle/>
                    <a:p>
                      <a:pPr indent="0" lvl="0" marL="0" rtl="0" algn="ctr">
                        <a:spcBef>
                          <a:spcPts val="0"/>
                        </a:spcBef>
                        <a:spcAft>
                          <a:spcPts val="0"/>
                        </a:spcAft>
                        <a:buNone/>
                      </a:pPr>
                      <a:r>
                        <a:rPr lang="en-US"/>
                        <a:t>MODEL</a:t>
                      </a:r>
                      <a:endParaRPr/>
                    </a:p>
                  </a:txBody>
                  <a:tcPr marT="91425" marB="91425" marR="91425" marL="91425">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INTERFACE</a:t>
                      </a:r>
                      <a:endParaRPr/>
                    </a:p>
                  </a:txBody>
                  <a:tcPr marT="91425" marB="91425" marR="91425" marL="91425">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RESOLUTION</a:t>
                      </a:r>
                      <a:endParaRPr/>
                    </a:p>
                  </a:txBody>
                  <a:tcPr marT="91425" marB="91425" marR="91425" marL="91425">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SIZE</a:t>
                      </a:r>
                      <a:endParaRPr/>
                    </a:p>
                  </a:txBody>
                  <a:tcPr marT="91425" marB="91425" marR="91425" marL="91425">
                    <a:lnB cap="flat" cmpd="sng" w="9525">
                      <a:solidFill>
                        <a:srgbClr val="0000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MASS</a:t>
                      </a:r>
                      <a:endParaRPr/>
                    </a:p>
                  </a:txBody>
                  <a:tcPr marT="91425" marB="91425" marR="91425" marL="91425">
                    <a:lnB cap="flat" cmpd="sng" w="9525">
                      <a:solidFill>
                        <a:srgbClr val="0000FF"/>
                      </a:solidFill>
                      <a:prstDash val="solid"/>
                      <a:round/>
                      <a:headEnd len="sm" w="sm" type="none"/>
                      <a:tailEnd len="sm" w="sm" type="none"/>
                    </a:lnB>
                    <a:solidFill>
                      <a:schemeClr val="accent1"/>
                    </a:solidFill>
                  </a:tcPr>
                </a:tc>
              </a:tr>
              <a:tr h="609575">
                <a:tc>
                  <a:txBody>
                    <a:bodyPr/>
                    <a:lstStyle/>
                    <a:p>
                      <a:pPr indent="0" lvl="0" marL="0" rtl="0" algn="ctr">
                        <a:spcBef>
                          <a:spcPts val="0"/>
                        </a:spcBef>
                        <a:spcAft>
                          <a:spcPts val="0"/>
                        </a:spcAft>
                        <a:buNone/>
                      </a:pPr>
                      <a:r>
                        <a:rPr lang="en-US"/>
                        <a:t>Adafruit MINI SPY CAMERA</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USB/ANALOG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640x480</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28.5 mm x 17mm x 4.2mm</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ctr">
                        <a:spcBef>
                          <a:spcPts val="0"/>
                        </a:spcBef>
                        <a:spcAft>
                          <a:spcPts val="0"/>
                        </a:spcAft>
                        <a:buNone/>
                      </a:pPr>
                      <a:r>
                        <a:rPr lang="en-US"/>
                        <a:t>2.8g</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
        <p:nvSpPr>
          <p:cNvPr id="562" name="Google Shape;562;p55"/>
          <p:cNvSpPr txBox="1"/>
          <p:nvPr/>
        </p:nvSpPr>
        <p:spPr>
          <a:xfrm>
            <a:off x="332275" y="3710850"/>
            <a:ext cx="375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The adafruit camera is activated via an analog pin and record video in the </a:t>
            </a:r>
            <a:r>
              <a:rPr b="1" lang="en-US"/>
              <a:t>required</a:t>
            </a:r>
            <a:r>
              <a:rPr b="1" lang="en-US"/>
              <a:t> format for the mission</a:t>
            </a:r>
            <a:endParaRPr b="1"/>
          </a:p>
          <a:p>
            <a:pPr indent="0" lvl="0" marL="0" rtl="0" algn="l">
              <a:spcBef>
                <a:spcPts val="0"/>
              </a:spcBef>
              <a:spcAft>
                <a:spcPts val="0"/>
              </a:spcAft>
              <a:buNone/>
            </a:pPr>
            <a:r>
              <a:t/>
            </a:r>
            <a:endParaRPr/>
          </a:p>
        </p:txBody>
      </p:sp>
      <p:pic>
        <p:nvPicPr>
          <p:cNvPr id="563" name="Google Shape;563;p55"/>
          <p:cNvPicPr preferRelativeResize="0"/>
          <p:nvPr/>
        </p:nvPicPr>
        <p:blipFill>
          <a:blip r:embed="rId3">
            <a:alphaModFix/>
          </a:blip>
          <a:stretch>
            <a:fillRect/>
          </a:stretch>
        </p:blipFill>
        <p:spPr>
          <a:xfrm>
            <a:off x="4935326" y="3261275"/>
            <a:ext cx="3980075" cy="29871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6"/>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569" name="Google Shape;569;p56"/>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70" name="Google Shape;570;p56"/>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Descent Control Design</a:t>
            </a:r>
            <a:endParaRPr/>
          </a:p>
        </p:txBody>
      </p:sp>
      <p:sp>
        <p:nvSpPr>
          <p:cNvPr id="571" name="Google Shape;571;p56"/>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7"/>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577" name="Google Shape;577;p57"/>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78" name="Google Shape;578;p57"/>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Control Overview</a:t>
            </a:r>
            <a:endParaRPr/>
          </a:p>
        </p:txBody>
      </p:sp>
      <p:sp>
        <p:nvSpPr>
          <p:cNvPr id="579" name="Google Shape;579;p5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80"/>
              </a:spcBef>
              <a:spcAft>
                <a:spcPts val="0"/>
              </a:spcAft>
              <a:buClr>
                <a:schemeClr val="dk1"/>
              </a:buClr>
              <a:buSzPts val="1100"/>
              <a:buFont typeface="Arial"/>
              <a:buNone/>
            </a:pPr>
            <a:r>
              <a:rPr lang="en-US"/>
              <a:t>    </a:t>
            </a:r>
            <a:r>
              <a:rPr lang="en-US"/>
              <a:t>Container Descent Control System</a:t>
            </a:r>
            <a:endParaRPr/>
          </a:p>
          <a:p>
            <a:pPr indent="0" lvl="0" marL="0" marR="0" rtl="0" algn="just">
              <a:lnSpc>
                <a:spcPct val="100000"/>
              </a:lnSpc>
              <a:spcBef>
                <a:spcPts val="480"/>
              </a:spcBef>
              <a:spcAft>
                <a:spcPts val="0"/>
              </a:spcAft>
              <a:buNone/>
            </a:pPr>
            <a:r>
              <a:rPr lang="en-US"/>
              <a:t>The parachute has 19 cm diameter to reach 15 m/s. It has been made from plastic and It has 2.28 cm radius spill hole to stabilize container during descent</a:t>
            </a:r>
            <a:endParaRPr/>
          </a:p>
          <a:p>
            <a:pPr indent="0" lvl="0" marL="457200" marR="0" rtl="0" algn="l">
              <a:lnSpc>
                <a:spcPct val="100000"/>
              </a:lnSpc>
              <a:spcBef>
                <a:spcPts val="480"/>
              </a:spcBef>
              <a:spcAft>
                <a:spcPts val="0"/>
              </a:spcAft>
              <a:buNone/>
            </a:pPr>
            <a:r>
              <a:t/>
            </a:r>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80" name="Google Shape;580;p57"/>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581" name="Google Shape;581;p5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82" name="Google Shape;582;p57"/>
          <p:cNvPicPr preferRelativeResize="0"/>
          <p:nvPr/>
        </p:nvPicPr>
        <p:blipFill>
          <a:blip r:embed="rId3">
            <a:alphaModFix/>
          </a:blip>
          <a:stretch>
            <a:fillRect/>
          </a:stretch>
        </p:blipFill>
        <p:spPr>
          <a:xfrm>
            <a:off x="228600" y="2825975"/>
            <a:ext cx="3422424" cy="3422424"/>
          </a:xfrm>
          <a:prstGeom prst="rect">
            <a:avLst/>
          </a:prstGeom>
          <a:noFill/>
          <a:ln>
            <a:noFill/>
          </a:ln>
        </p:spPr>
      </p:pic>
      <p:pic>
        <p:nvPicPr>
          <p:cNvPr id="583" name="Google Shape;583;p57"/>
          <p:cNvPicPr preferRelativeResize="0"/>
          <p:nvPr/>
        </p:nvPicPr>
        <p:blipFill>
          <a:blip r:embed="rId4">
            <a:alphaModFix/>
          </a:blip>
          <a:stretch>
            <a:fillRect/>
          </a:stretch>
        </p:blipFill>
        <p:spPr>
          <a:xfrm>
            <a:off x="5266950" y="2827262"/>
            <a:ext cx="3419856" cy="341985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589" name="Google Shape;589;p5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590" name="Google Shape;590;p5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Control Overview</a:t>
            </a:r>
            <a:endParaRPr/>
          </a:p>
        </p:txBody>
      </p:sp>
      <p:sp>
        <p:nvSpPr>
          <p:cNvPr id="591" name="Google Shape;591;p5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480"/>
              </a:spcBef>
              <a:spcAft>
                <a:spcPts val="0"/>
              </a:spcAft>
              <a:buNone/>
            </a:pPr>
            <a:r>
              <a:rPr lang="en-US"/>
              <a:t>     Payload Descent Control System </a:t>
            </a:r>
            <a:endParaRPr/>
          </a:p>
          <a:p>
            <a:pPr indent="0" lvl="0" marL="0" marR="0" rtl="0" algn="just">
              <a:lnSpc>
                <a:spcPct val="100000"/>
              </a:lnSpc>
              <a:spcBef>
                <a:spcPts val="480"/>
              </a:spcBef>
              <a:spcAft>
                <a:spcPts val="0"/>
              </a:spcAft>
              <a:buNone/>
            </a:pPr>
            <a:r>
              <a:rPr lang="en-US"/>
              <a:t>The payload is a auto rotating scaled samara seed, it’s autostable by </a:t>
            </a:r>
            <a:r>
              <a:rPr lang="en-US"/>
              <a:t>design</a:t>
            </a:r>
            <a:r>
              <a:rPr lang="en-US"/>
              <a:t> and descent is </a:t>
            </a:r>
            <a:r>
              <a:rPr lang="en-US"/>
              <a:t>achieved</a:t>
            </a:r>
            <a:r>
              <a:rPr lang="en-US"/>
              <a:t> in a </a:t>
            </a:r>
            <a:r>
              <a:rPr lang="en-US"/>
              <a:t>passive</a:t>
            </a:r>
            <a:r>
              <a:rPr lang="en-US"/>
              <a:t> way, when enter in autoration the wing generate a lift force that slow down the descent speed</a:t>
            </a:r>
            <a:endParaRPr/>
          </a:p>
          <a:p>
            <a:pPr indent="0" lvl="0" marL="457200" marR="0" rtl="0" algn="l">
              <a:lnSpc>
                <a:spcPct val="100000"/>
              </a:lnSpc>
              <a:spcBef>
                <a:spcPts val="480"/>
              </a:spcBef>
              <a:spcAft>
                <a:spcPts val="0"/>
              </a:spcAft>
              <a:buNone/>
            </a:pPr>
            <a:r>
              <a:t/>
            </a:r>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592" name="Google Shape;592;p5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593" name="Google Shape;593;p5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94" name="Google Shape;594;p58"/>
          <p:cNvPicPr preferRelativeResize="0"/>
          <p:nvPr/>
        </p:nvPicPr>
        <p:blipFill>
          <a:blip r:embed="rId3">
            <a:alphaModFix/>
          </a:blip>
          <a:stretch>
            <a:fillRect/>
          </a:stretch>
        </p:blipFill>
        <p:spPr>
          <a:xfrm>
            <a:off x="339125" y="3017375"/>
            <a:ext cx="8465751" cy="3231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00" name="Google Shape;600;p5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01" name="Google Shape;601;p5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Control Overview</a:t>
            </a:r>
            <a:endParaRPr/>
          </a:p>
        </p:txBody>
      </p:sp>
      <p:sp>
        <p:nvSpPr>
          <p:cNvPr id="602" name="Google Shape;602;p5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480"/>
              </a:spcBef>
              <a:spcAft>
                <a:spcPts val="0"/>
              </a:spcAft>
              <a:buNone/>
            </a:pPr>
            <a:r>
              <a:t/>
            </a:r>
            <a:endParaRPr/>
          </a:p>
          <a:p>
            <a:pPr indent="0" lvl="0" marL="457200" marR="0" rtl="0" algn="l">
              <a:lnSpc>
                <a:spcPct val="100000"/>
              </a:lnSpc>
              <a:spcBef>
                <a:spcPts val="480"/>
              </a:spcBef>
              <a:spcAft>
                <a:spcPts val="0"/>
              </a:spcAft>
              <a:buNone/>
            </a:pPr>
            <a:r>
              <a:t/>
            </a:r>
            <a:endParaRPr/>
          </a:p>
          <a:p>
            <a:pPr indent="-342900" lvl="0" marL="342900" marR="0" rtl="0" algn="l">
              <a:lnSpc>
                <a:spcPct val="100000"/>
              </a:lnSpc>
              <a:spcBef>
                <a:spcPts val="48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603" name="Google Shape;603;p5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04" name="Google Shape;604;p5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05" name="Google Shape;605;p59"/>
          <p:cNvPicPr preferRelativeResize="0"/>
          <p:nvPr/>
        </p:nvPicPr>
        <p:blipFill>
          <a:blip r:embed="rId3">
            <a:alphaModFix/>
          </a:blip>
          <a:stretch>
            <a:fillRect/>
          </a:stretch>
        </p:blipFill>
        <p:spPr>
          <a:xfrm>
            <a:off x="228600" y="1066800"/>
            <a:ext cx="8686800" cy="5181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11" name="Google Shape;611;p6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612" name="Google Shape;612;p6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400"/>
              <a:buNone/>
            </a:pPr>
            <a:r>
              <a:rPr b="1" i="0" lang="en-US" sz="2400" u="none" cap="none" strike="noStrike">
                <a:solidFill>
                  <a:schemeClr val="accent2"/>
                </a:solidFill>
                <a:latin typeface="Arial"/>
                <a:ea typeface="Arial"/>
                <a:cs typeface="Arial"/>
                <a:sym typeface="Arial"/>
              </a:rPr>
              <a:t>Descent Control Changes Since </a:t>
            </a:r>
            <a:r>
              <a:rPr lang="en-US"/>
              <a:t>CDR</a:t>
            </a:r>
            <a:endParaRPr/>
          </a:p>
        </p:txBody>
      </p:sp>
      <p:sp>
        <p:nvSpPr>
          <p:cNvPr id="613" name="Google Shape;613;p6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480"/>
              </a:spcBef>
              <a:spcAft>
                <a:spcPts val="0"/>
              </a:spcAft>
              <a:buClr>
                <a:schemeClr val="dk1"/>
              </a:buClr>
              <a:buSzPts val="2400"/>
              <a:buFont typeface="Arial"/>
              <a:buChar char="•"/>
            </a:pPr>
            <a:r>
              <a:rPr lang="en-US"/>
              <a:t>No changes </a:t>
            </a:r>
            <a:r>
              <a:rPr lang="en-US"/>
              <a:t>since</a:t>
            </a:r>
            <a:r>
              <a:rPr lang="en-US"/>
              <a:t> PDR</a:t>
            </a:r>
            <a:endParaRPr/>
          </a:p>
        </p:txBody>
      </p:sp>
      <p:sp>
        <p:nvSpPr>
          <p:cNvPr id="614" name="Google Shape;614;p6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5" name="Google Shape;615;p6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1"/>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21" name="Google Shape;621;p61"/>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22" name="Google Shape;622;p61"/>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Control Requirements</a:t>
            </a:r>
            <a:endParaRPr/>
          </a:p>
        </p:txBody>
      </p:sp>
      <p:sp>
        <p:nvSpPr>
          <p:cNvPr id="623" name="Google Shape;623;p61"/>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624" name="Google Shape;624;p61"/>
          <p:cNvGraphicFramePr/>
          <p:nvPr/>
        </p:nvGraphicFramePr>
        <p:xfrm>
          <a:off x="228600" y="1104075"/>
          <a:ext cx="3000000" cy="3000000"/>
        </p:xfrm>
        <a:graphic>
          <a:graphicData uri="http://schemas.openxmlformats.org/drawingml/2006/table">
            <a:tbl>
              <a:tblPr>
                <a:noFill/>
                <a:tableStyleId>{5248A033-B59B-4F7F-8831-354D96AE2D3F}</a:tableStyleId>
              </a:tblPr>
              <a:tblGrid>
                <a:gridCol w="461025"/>
                <a:gridCol w="7023025"/>
                <a:gridCol w="974150"/>
              </a:tblGrid>
              <a:tr h="396200">
                <a:tc>
                  <a:txBody>
                    <a:bodyPr/>
                    <a:lstStyle/>
                    <a:p>
                      <a:pPr indent="0" lvl="0" marL="0" rtl="0" algn="ctr">
                        <a:spcBef>
                          <a:spcPts val="0"/>
                        </a:spcBef>
                        <a:spcAft>
                          <a:spcPts val="0"/>
                        </a:spcAft>
                        <a:buNone/>
                      </a:pPr>
                      <a:r>
                        <a:rPr lang="en-US"/>
                        <a:t>RQ</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solidFill>
                      <a:schemeClr val="accent1"/>
                    </a:solidFill>
                  </a:tcPr>
                </a:tc>
              </a:tr>
              <a:tr h="39620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CanSat shall fit in a cylindrical envelope of 125 mm diameter x 400 mm length. Tolerances are to be included to facilitate container deployment from the rocket fairing.</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r h="396200">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The container shall not have any sharp edges to cause it to get stuck in the rocket payload section which is made of cardboard.</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r h="396200">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lang="en-US"/>
                        <a:t>The rocket airframe shall not be used to restrain any deployable parts of the CanSat.</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r h="396200">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lang="en-US"/>
                        <a:t>The rocket airframe shall not be used as part of the CanSat operations.</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r h="396200">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The container parachute shall not be enclosed in the container structure. It shall be external and attached to the container so that it opens immediately when deployed from the rocket.</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r h="396200">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The Parachutes shall be fluorescent Pink or Orange</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r h="396200">
                <a:tc>
                  <a:txBody>
                    <a:bodyPr/>
                    <a:lstStyle/>
                    <a:p>
                      <a:pPr indent="0" lvl="0" marL="0" rtl="0" algn="ctr">
                        <a:spcBef>
                          <a:spcPts val="0"/>
                        </a:spcBef>
                        <a:spcAft>
                          <a:spcPts val="0"/>
                        </a:spcAft>
                        <a:buNone/>
                      </a:pPr>
                      <a:r>
                        <a:rPr lang="en-US"/>
                        <a:t>10</a:t>
                      </a:r>
                      <a:endParaRPr/>
                    </a:p>
                  </a:txBody>
                  <a:tcPr marT="91425" marB="91425" marR="91425" marL="91425"/>
                </a:tc>
                <a:tc>
                  <a:txBody>
                    <a:bodyPr/>
                    <a:lstStyle/>
                    <a:p>
                      <a:pPr indent="0" lvl="0" marL="0" rtl="0" algn="ctr">
                        <a:spcBef>
                          <a:spcPts val="0"/>
                        </a:spcBef>
                        <a:spcAft>
                          <a:spcPts val="0"/>
                        </a:spcAft>
                        <a:buNone/>
                      </a:pPr>
                      <a:r>
                        <a:rPr lang="en-US"/>
                        <a:t>The Parachutes shall be fluorescent Pink or Orange</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r h="396200">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All structures shall be built to survive 15 Gs of launch acceleration.</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r h="396200">
                <a:tc>
                  <a:txBody>
                    <a:bodyPr/>
                    <a:lstStyle/>
                    <a:p>
                      <a:pPr indent="0" lvl="0" marL="0" rtl="0" algn="ctr">
                        <a:spcBef>
                          <a:spcPts val="0"/>
                        </a:spcBef>
                        <a:spcAft>
                          <a:spcPts val="0"/>
                        </a:spcAft>
                        <a:buNone/>
                      </a:pPr>
                      <a:r>
                        <a:rPr lang="en-US"/>
                        <a:t>12</a:t>
                      </a:r>
                      <a:endParaRPr/>
                    </a:p>
                  </a:txBody>
                  <a:tcPr marT="91425" marB="91425" marR="91425" marL="91425"/>
                </a:tc>
                <a:tc>
                  <a:txBody>
                    <a:bodyPr/>
                    <a:lstStyle/>
                    <a:p>
                      <a:pPr indent="0" lvl="0" marL="0" rtl="0" algn="ctr">
                        <a:spcBef>
                          <a:spcPts val="0"/>
                        </a:spcBef>
                        <a:spcAft>
                          <a:spcPts val="0"/>
                        </a:spcAft>
                        <a:buNone/>
                      </a:pPr>
                      <a:r>
                        <a:rPr lang="en-US"/>
                        <a:t>All structures shall be built to survive 30 Gs of shock.</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30" name="Google Shape;630;p6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31" name="Google Shape;631;p6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Control Requirements</a:t>
            </a:r>
            <a:endParaRPr/>
          </a:p>
        </p:txBody>
      </p:sp>
      <p:sp>
        <p:nvSpPr>
          <p:cNvPr id="632" name="Google Shape;632;p6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633" name="Google Shape;633;p62"/>
          <p:cNvGraphicFramePr/>
          <p:nvPr/>
        </p:nvGraphicFramePr>
        <p:xfrm>
          <a:off x="228600" y="1104075"/>
          <a:ext cx="3000000" cy="3000000"/>
        </p:xfrm>
        <a:graphic>
          <a:graphicData uri="http://schemas.openxmlformats.org/drawingml/2006/table">
            <a:tbl>
              <a:tblPr>
                <a:noFill/>
                <a:tableStyleId>{5248A033-B59B-4F7F-8831-354D96AE2D3F}</a:tableStyleId>
              </a:tblPr>
              <a:tblGrid>
                <a:gridCol w="461025"/>
                <a:gridCol w="7023025"/>
                <a:gridCol w="974150"/>
              </a:tblGrid>
              <a:tr h="396200">
                <a:tc>
                  <a:txBody>
                    <a:bodyPr/>
                    <a:lstStyle/>
                    <a:p>
                      <a:pPr indent="0" lvl="0" marL="0" rtl="0" algn="ctr">
                        <a:spcBef>
                          <a:spcPts val="0"/>
                        </a:spcBef>
                        <a:spcAft>
                          <a:spcPts val="0"/>
                        </a:spcAft>
                        <a:buNone/>
                      </a:pPr>
                      <a:r>
                        <a:rPr lang="en-US"/>
                        <a:t>RQ</a:t>
                      </a:r>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r>
              <a:tr h="396200">
                <a:tc>
                  <a:txBody>
                    <a:bodyPr/>
                    <a:lstStyle/>
                    <a:p>
                      <a:pPr indent="0" lvl="0" marL="0" rtl="0" algn="ctr">
                        <a:spcBef>
                          <a:spcPts val="0"/>
                        </a:spcBef>
                        <a:spcAft>
                          <a:spcPts val="0"/>
                        </a:spcAft>
                        <a:buNone/>
                      </a:pPr>
                      <a:r>
                        <a:rPr lang="en-US"/>
                        <a:t>22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descend spinning passively like a maple seed with no propulsion.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CReq</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US"/>
                        <a:t>23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The science payload shall have a maximum descent rate of 20 m/s.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CReq</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43" name="Google Shape;143;p18"/>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44" name="Google Shape;144;p18"/>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Acronyms</a:t>
            </a:r>
            <a:endParaRPr/>
          </a:p>
        </p:txBody>
      </p:sp>
      <p:sp>
        <p:nvSpPr>
          <p:cNvPr id="145" name="Google Shape;145;p18"/>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146" name="Google Shape;146;p18"/>
          <p:cNvGraphicFramePr/>
          <p:nvPr/>
        </p:nvGraphicFramePr>
        <p:xfrm>
          <a:off x="228600" y="1104075"/>
          <a:ext cx="3000000" cy="3000000"/>
        </p:xfrm>
        <a:graphic>
          <a:graphicData uri="http://schemas.openxmlformats.org/drawingml/2006/table">
            <a:tbl>
              <a:tblPr>
                <a:noFill/>
                <a:tableStyleId>{5248A033-B59B-4F7F-8831-354D96AE2D3F}</a:tableStyleId>
              </a:tblPr>
              <a:tblGrid>
                <a:gridCol w="4342325"/>
                <a:gridCol w="4342325"/>
              </a:tblGrid>
              <a:tr h="396200">
                <a:tc>
                  <a:txBody>
                    <a:bodyPr/>
                    <a:lstStyle/>
                    <a:p>
                      <a:pPr indent="0" lvl="0" marL="0" rtl="0" algn="ctr">
                        <a:spcBef>
                          <a:spcPts val="0"/>
                        </a:spcBef>
                        <a:spcAft>
                          <a:spcPts val="0"/>
                        </a:spcAft>
                        <a:buNone/>
                      </a:pPr>
                      <a:r>
                        <a:rPr lang="en-US"/>
                        <a:t>Acronyms</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Analysis</a:t>
                      </a:r>
                      <a:endParaRPr/>
                    </a:p>
                  </a:txBody>
                  <a:tcPr marT="91425" marB="91425" marR="91425" marL="91425" anchor="ctr">
                    <a:solidFill>
                      <a:schemeClr val="accent1"/>
                    </a:solidFill>
                  </a:tcPr>
                </a:tc>
              </a:tr>
              <a:tr h="396200">
                <a:tc>
                  <a:txBody>
                    <a:bodyPr/>
                    <a:lstStyle/>
                    <a:p>
                      <a:pPr indent="0" lvl="0" marL="0" rtl="0" algn="ctr">
                        <a:spcBef>
                          <a:spcPts val="0"/>
                        </a:spcBef>
                        <a:spcAft>
                          <a:spcPts val="0"/>
                        </a:spcAft>
                        <a:buNone/>
                      </a:pPr>
                      <a:r>
                        <a:rPr lang="en-US"/>
                        <a:t>CDR</a:t>
                      </a:r>
                      <a:endParaRPr/>
                    </a:p>
                  </a:txBody>
                  <a:tcPr marT="91425" marB="91425" marR="91425" marL="91425" anchor="ctr"/>
                </a:tc>
                <a:tc>
                  <a:txBody>
                    <a:bodyPr/>
                    <a:lstStyle/>
                    <a:p>
                      <a:pPr indent="0" lvl="0" marL="0" rtl="0" algn="ctr">
                        <a:spcBef>
                          <a:spcPts val="0"/>
                        </a:spcBef>
                        <a:spcAft>
                          <a:spcPts val="0"/>
                        </a:spcAft>
                        <a:buNone/>
                      </a:pPr>
                      <a:r>
                        <a:rPr lang="en-US"/>
                        <a:t>Critical </a:t>
                      </a:r>
                      <a:r>
                        <a:rPr lang="en-US"/>
                        <a:t>design</a:t>
                      </a:r>
                      <a:r>
                        <a:rPr lang="en-US"/>
                        <a:t> review</a:t>
                      </a:r>
                      <a:endParaRPr/>
                    </a:p>
                  </a:txBody>
                  <a:tcPr marT="91425" marB="91425" marR="91425" marL="91425" anchor="ctr"/>
                </a:tc>
              </a:tr>
              <a:tr h="396200">
                <a:tc>
                  <a:txBody>
                    <a:bodyPr/>
                    <a:lstStyle/>
                    <a:p>
                      <a:pPr indent="0" lvl="0" marL="0" rtl="0" algn="ctr">
                        <a:spcBef>
                          <a:spcPts val="0"/>
                        </a:spcBef>
                        <a:spcAft>
                          <a:spcPts val="0"/>
                        </a:spcAft>
                        <a:buNone/>
                      </a:pPr>
                      <a:r>
                        <a:rPr lang="en-US"/>
                        <a:t>Hz</a:t>
                      </a:r>
                      <a:endParaRPr/>
                    </a:p>
                  </a:txBody>
                  <a:tcPr marT="91425" marB="91425" marR="91425" marL="91425" anchor="ctr"/>
                </a:tc>
                <a:tc>
                  <a:txBody>
                    <a:bodyPr/>
                    <a:lstStyle/>
                    <a:p>
                      <a:pPr indent="0" lvl="0" marL="0" rtl="0" algn="ctr">
                        <a:spcBef>
                          <a:spcPts val="0"/>
                        </a:spcBef>
                        <a:spcAft>
                          <a:spcPts val="0"/>
                        </a:spcAft>
                        <a:buNone/>
                      </a:pPr>
                      <a:r>
                        <a:rPr lang="en-US"/>
                        <a:t>Frequency</a:t>
                      </a:r>
                      <a:endParaRPr/>
                    </a:p>
                  </a:txBody>
                  <a:tcPr marT="91425" marB="91425" marR="91425" marL="91425" anchor="ctr"/>
                </a:tc>
              </a:tr>
              <a:tr h="396200">
                <a:tc>
                  <a:txBody>
                    <a:bodyPr/>
                    <a:lstStyle/>
                    <a:p>
                      <a:pPr indent="0" lvl="0" marL="0" rtl="0" algn="ctr">
                        <a:spcBef>
                          <a:spcPts val="0"/>
                        </a:spcBef>
                        <a:spcAft>
                          <a:spcPts val="0"/>
                        </a:spcAft>
                        <a:buNone/>
                      </a:pPr>
                      <a:r>
                        <a:rPr lang="en-US"/>
                        <a:t>DCS</a:t>
                      </a:r>
                      <a:endParaRPr/>
                    </a:p>
                  </a:txBody>
                  <a:tcPr marT="91425" marB="91425" marR="91425" marL="91425" anchor="ctr"/>
                </a:tc>
                <a:tc>
                  <a:txBody>
                    <a:bodyPr/>
                    <a:lstStyle/>
                    <a:p>
                      <a:pPr indent="0" lvl="0" marL="0" rtl="0" algn="ctr">
                        <a:spcBef>
                          <a:spcPts val="0"/>
                        </a:spcBef>
                        <a:spcAft>
                          <a:spcPts val="0"/>
                        </a:spcAft>
                        <a:buNone/>
                      </a:pPr>
                      <a:r>
                        <a:rPr lang="en-US"/>
                        <a:t>Descent Control System</a:t>
                      </a:r>
                      <a:endParaRPr/>
                    </a:p>
                  </a:txBody>
                  <a:tcPr marT="91425" marB="91425" marR="91425" marL="91425" anchor="ctr"/>
                </a:tc>
              </a:tr>
              <a:tr h="396200">
                <a:tc>
                  <a:txBody>
                    <a:bodyPr/>
                    <a:lstStyle/>
                    <a:p>
                      <a:pPr indent="0" lvl="0" marL="0" rtl="0" algn="ctr">
                        <a:spcBef>
                          <a:spcPts val="0"/>
                        </a:spcBef>
                        <a:spcAft>
                          <a:spcPts val="0"/>
                        </a:spcAft>
                        <a:buNone/>
                      </a:pPr>
                      <a:r>
                        <a:rPr lang="en-US"/>
                        <a:t>FRR</a:t>
                      </a:r>
                      <a:endParaRPr/>
                    </a:p>
                  </a:txBody>
                  <a:tcPr marT="91425" marB="91425" marR="91425" marL="91425" anchor="ctr"/>
                </a:tc>
                <a:tc>
                  <a:txBody>
                    <a:bodyPr/>
                    <a:lstStyle/>
                    <a:p>
                      <a:pPr indent="0" lvl="0" marL="0" rtl="0" algn="ctr">
                        <a:spcBef>
                          <a:spcPts val="0"/>
                        </a:spcBef>
                        <a:spcAft>
                          <a:spcPts val="0"/>
                        </a:spcAft>
                        <a:buNone/>
                      </a:pPr>
                      <a:r>
                        <a:rPr lang="en-US"/>
                        <a:t>Flight </a:t>
                      </a:r>
                      <a:r>
                        <a:rPr lang="en-US"/>
                        <a:t>Readiness</a:t>
                      </a:r>
                      <a:r>
                        <a:rPr lang="en-US"/>
                        <a:t> Review</a:t>
                      </a:r>
                      <a:endParaRPr/>
                    </a:p>
                  </a:txBody>
                  <a:tcPr marT="91425" marB="91425" marR="91425" marL="91425" anchor="ctr"/>
                </a:tc>
              </a:tr>
              <a:tr h="396200">
                <a:tc>
                  <a:txBody>
                    <a:bodyPr/>
                    <a:lstStyle/>
                    <a:p>
                      <a:pPr indent="0" lvl="0" marL="0" rtl="0" algn="ctr">
                        <a:spcBef>
                          <a:spcPts val="0"/>
                        </a:spcBef>
                        <a:spcAft>
                          <a:spcPts val="0"/>
                        </a:spcAft>
                        <a:buNone/>
                      </a:pPr>
                      <a:r>
                        <a:rPr lang="en-US"/>
                        <a:t>GCS</a:t>
                      </a:r>
                      <a:endParaRPr/>
                    </a:p>
                  </a:txBody>
                  <a:tcPr marT="91425" marB="91425" marR="91425" marL="91425" anchor="ctr"/>
                </a:tc>
                <a:tc>
                  <a:txBody>
                    <a:bodyPr/>
                    <a:lstStyle/>
                    <a:p>
                      <a:pPr indent="0" lvl="0" marL="0" rtl="0" algn="ctr">
                        <a:spcBef>
                          <a:spcPts val="0"/>
                        </a:spcBef>
                        <a:spcAft>
                          <a:spcPts val="0"/>
                        </a:spcAft>
                        <a:buNone/>
                      </a:pPr>
                      <a:r>
                        <a:rPr lang="en-US"/>
                        <a:t>Ground Control Station</a:t>
                      </a:r>
                      <a:endParaRPr/>
                    </a:p>
                  </a:txBody>
                  <a:tcPr marT="91425" marB="91425" marR="91425" marL="91425" anchor="ctr"/>
                </a:tc>
              </a:tr>
              <a:tr h="396200">
                <a:tc>
                  <a:txBody>
                    <a:bodyPr/>
                    <a:lstStyle/>
                    <a:p>
                      <a:pPr indent="0" lvl="0" marL="0" rtl="0" algn="ctr">
                        <a:spcBef>
                          <a:spcPts val="0"/>
                        </a:spcBef>
                        <a:spcAft>
                          <a:spcPts val="0"/>
                        </a:spcAft>
                        <a:buNone/>
                      </a:pPr>
                      <a:r>
                        <a:rPr lang="en-US"/>
                        <a:t>CG</a:t>
                      </a:r>
                      <a:endParaRPr/>
                    </a:p>
                  </a:txBody>
                  <a:tcPr marT="91425" marB="91425" marR="91425" marL="91425" anchor="ctr"/>
                </a:tc>
                <a:tc>
                  <a:txBody>
                    <a:bodyPr/>
                    <a:lstStyle/>
                    <a:p>
                      <a:pPr indent="0" lvl="0" marL="0" rtl="0" algn="ctr">
                        <a:spcBef>
                          <a:spcPts val="0"/>
                        </a:spcBef>
                        <a:spcAft>
                          <a:spcPts val="0"/>
                        </a:spcAft>
                        <a:buNone/>
                      </a:pPr>
                      <a:r>
                        <a:rPr lang="en-US"/>
                        <a:t>Center of gravity</a:t>
                      </a:r>
                      <a:endParaRPr/>
                    </a:p>
                  </a:txBody>
                  <a:tcPr marT="91425" marB="91425" marR="91425" marL="91425" anchor="ctr"/>
                </a:tc>
              </a:tr>
              <a:tr h="396200">
                <a:tc>
                  <a:txBody>
                    <a:bodyPr/>
                    <a:lstStyle/>
                    <a:p>
                      <a:pPr indent="0" lvl="0" marL="0" rtl="0" algn="ctr">
                        <a:spcBef>
                          <a:spcPts val="0"/>
                        </a:spcBef>
                        <a:spcAft>
                          <a:spcPts val="0"/>
                        </a:spcAft>
                        <a:buNone/>
                      </a:pPr>
                      <a:r>
                        <a:rPr lang="en-US"/>
                        <a:t>LCO</a:t>
                      </a:r>
                      <a:endParaRPr/>
                    </a:p>
                  </a:txBody>
                  <a:tcPr marT="91425" marB="91425" marR="91425" marL="91425" anchor="ctr"/>
                </a:tc>
                <a:tc>
                  <a:txBody>
                    <a:bodyPr/>
                    <a:lstStyle/>
                    <a:p>
                      <a:pPr indent="0" lvl="0" marL="0" rtl="0" algn="ctr">
                        <a:spcBef>
                          <a:spcPts val="0"/>
                        </a:spcBef>
                        <a:spcAft>
                          <a:spcPts val="0"/>
                        </a:spcAft>
                        <a:buNone/>
                      </a:pPr>
                      <a:r>
                        <a:rPr lang="en-US"/>
                        <a:t>Launch Control Officer</a:t>
                      </a:r>
                      <a:endParaRPr/>
                    </a:p>
                  </a:txBody>
                  <a:tcPr marT="91425" marB="91425" marR="91425" marL="91425" anchor="ctr"/>
                </a:tc>
              </a:tr>
              <a:tr h="396200">
                <a:tc>
                  <a:txBody>
                    <a:bodyPr/>
                    <a:lstStyle/>
                    <a:p>
                      <a:pPr indent="0" lvl="0" marL="0" rtl="0" algn="ctr">
                        <a:spcBef>
                          <a:spcPts val="0"/>
                        </a:spcBef>
                        <a:spcAft>
                          <a:spcPts val="0"/>
                        </a:spcAft>
                        <a:buNone/>
                      </a:pPr>
                      <a:r>
                        <a:rPr lang="en-US"/>
                        <a:t>RPM</a:t>
                      </a:r>
                      <a:endParaRPr/>
                    </a:p>
                  </a:txBody>
                  <a:tcPr marT="91425" marB="91425" marR="91425" marL="91425" anchor="ctr"/>
                </a:tc>
                <a:tc>
                  <a:txBody>
                    <a:bodyPr/>
                    <a:lstStyle/>
                    <a:p>
                      <a:pPr indent="0" lvl="0" marL="0" rtl="0" algn="ctr">
                        <a:spcBef>
                          <a:spcPts val="0"/>
                        </a:spcBef>
                        <a:spcAft>
                          <a:spcPts val="0"/>
                        </a:spcAft>
                        <a:buNone/>
                      </a:pPr>
                      <a:r>
                        <a:rPr lang="en-US"/>
                        <a:t>Revolution per minute</a:t>
                      </a:r>
                      <a:endParaRPr/>
                    </a:p>
                  </a:txBody>
                  <a:tcPr marT="91425" marB="91425" marR="91425" marL="91425" anchor="ct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39" name="Google Shape;639;p6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640" name="Google Shape;640;p6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Payload Descent Control Hardware Summary</a:t>
            </a:r>
            <a:endParaRPr/>
          </a:p>
        </p:txBody>
      </p:sp>
      <p:sp>
        <p:nvSpPr>
          <p:cNvPr id="641" name="Google Shape;641;p6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solidFill>
                  <a:schemeClr val="accent2"/>
                </a:solidFill>
              </a:rPr>
              <a:t>Payload Descent Control Hardware</a:t>
            </a:r>
            <a:endParaRPr/>
          </a:p>
          <a:p>
            <a:pPr indent="0" lvl="0" marL="457200" marR="0" rtl="0" algn="just">
              <a:lnSpc>
                <a:spcPct val="100000"/>
              </a:lnSpc>
              <a:spcBef>
                <a:spcPts val="480"/>
              </a:spcBef>
              <a:spcAft>
                <a:spcPts val="0"/>
              </a:spcAft>
              <a:buNone/>
            </a:pPr>
            <a:r>
              <a:rPr b="0" lang="en-US" sz="1600"/>
              <a:t>The descent system is passive and it is based on a scaled samara seed</a:t>
            </a:r>
            <a:endParaRPr b="0" sz="1600"/>
          </a:p>
          <a:p>
            <a:pPr indent="0" lvl="0" marL="457200" marR="0" rtl="0" algn="just">
              <a:lnSpc>
                <a:spcPct val="100000"/>
              </a:lnSpc>
              <a:spcBef>
                <a:spcPts val="480"/>
              </a:spcBef>
              <a:spcAft>
                <a:spcPts val="0"/>
              </a:spcAft>
              <a:buNone/>
            </a:pPr>
            <a:r>
              <a:t/>
            </a:r>
            <a:endParaRPr b="0" sz="1200"/>
          </a:p>
          <a:p>
            <a:pPr indent="0" lvl="0" marL="0" marR="0" rtl="0" algn="l">
              <a:lnSpc>
                <a:spcPct val="100000"/>
              </a:lnSpc>
              <a:spcBef>
                <a:spcPts val="480"/>
              </a:spcBef>
              <a:spcAft>
                <a:spcPts val="0"/>
              </a:spcAft>
              <a:buNone/>
            </a:pPr>
            <a:r>
              <a:t/>
            </a:r>
            <a:endParaRPr b="0" sz="1400"/>
          </a:p>
        </p:txBody>
      </p:sp>
      <p:sp>
        <p:nvSpPr>
          <p:cNvPr id="642" name="Google Shape;642;p6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43" name="Google Shape;643;p6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44" name="Google Shape;644;p63"/>
          <p:cNvPicPr preferRelativeResize="0"/>
          <p:nvPr/>
        </p:nvPicPr>
        <p:blipFill>
          <a:blip r:embed="rId3">
            <a:alphaModFix/>
          </a:blip>
          <a:stretch>
            <a:fillRect/>
          </a:stretch>
        </p:blipFill>
        <p:spPr>
          <a:xfrm>
            <a:off x="907388" y="2025525"/>
            <a:ext cx="7329224" cy="42228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50" name="Google Shape;650;p6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651" name="Google Shape;651;p6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Payload Descent Stability Control Design</a:t>
            </a:r>
            <a:endParaRPr/>
          </a:p>
        </p:txBody>
      </p:sp>
      <p:sp>
        <p:nvSpPr>
          <p:cNvPr id="652" name="Google Shape;652;p6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solidFill>
                  <a:schemeClr val="accent2"/>
                </a:solidFill>
              </a:rPr>
              <a:t>Payload Descent </a:t>
            </a:r>
            <a:r>
              <a:rPr lang="en-US">
                <a:solidFill>
                  <a:schemeClr val="accent2"/>
                </a:solidFill>
              </a:rPr>
              <a:t>Stability </a:t>
            </a:r>
            <a:r>
              <a:rPr lang="en-US">
                <a:solidFill>
                  <a:schemeClr val="accent2"/>
                </a:solidFill>
              </a:rPr>
              <a:t>Control Hardware</a:t>
            </a:r>
            <a:endParaRPr/>
          </a:p>
          <a:p>
            <a:pPr indent="0" lvl="0" marL="457200" marR="0" rtl="0" algn="just">
              <a:lnSpc>
                <a:spcPct val="100000"/>
              </a:lnSpc>
              <a:spcBef>
                <a:spcPts val="480"/>
              </a:spcBef>
              <a:spcAft>
                <a:spcPts val="0"/>
              </a:spcAft>
              <a:buNone/>
            </a:pPr>
            <a:r>
              <a:rPr b="0" lang="en-US" sz="1600"/>
              <a:t>The descent stability system is passive and it is based on a scaled samara seed</a:t>
            </a:r>
            <a:endParaRPr b="0" sz="1600"/>
          </a:p>
          <a:p>
            <a:pPr indent="0" lvl="0" marL="457200" marR="0" rtl="0" algn="just">
              <a:lnSpc>
                <a:spcPct val="100000"/>
              </a:lnSpc>
              <a:spcBef>
                <a:spcPts val="480"/>
              </a:spcBef>
              <a:spcAft>
                <a:spcPts val="0"/>
              </a:spcAft>
              <a:buNone/>
            </a:pPr>
            <a:r>
              <a:t/>
            </a:r>
            <a:endParaRPr b="0" sz="1200"/>
          </a:p>
          <a:p>
            <a:pPr indent="0" lvl="0" marL="0" marR="0" rtl="0" algn="l">
              <a:lnSpc>
                <a:spcPct val="100000"/>
              </a:lnSpc>
              <a:spcBef>
                <a:spcPts val="480"/>
              </a:spcBef>
              <a:spcAft>
                <a:spcPts val="0"/>
              </a:spcAft>
              <a:buNone/>
            </a:pPr>
            <a:r>
              <a:t/>
            </a:r>
            <a:endParaRPr b="0" sz="1400"/>
          </a:p>
        </p:txBody>
      </p:sp>
      <p:sp>
        <p:nvSpPr>
          <p:cNvPr id="653" name="Google Shape;653;p6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54" name="Google Shape;654;p6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55" name="Google Shape;655;p64"/>
          <p:cNvPicPr preferRelativeResize="0"/>
          <p:nvPr/>
        </p:nvPicPr>
        <p:blipFill>
          <a:blip r:embed="rId3">
            <a:alphaModFix/>
          </a:blip>
          <a:stretch>
            <a:fillRect/>
          </a:stretch>
        </p:blipFill>
        <p:spPr>
          <a:xfrm>
            <a:off x="907388" y="2025525"/>
            <a:ext cx="7329224" cy="42228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61" name="Google Shape;661;p6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662" name="Google Shape;662;p6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Payload Descent Stability Control Design</a:t>
            </a:r>
            <a:endParaRPr/>
          </a:p>
        </p:txBody>
      </p:sp>
      <p:sp>
        <p:nvSpPr>
          <p:cNvPr id="663" name="Google Shape;663;p6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solidFill>
                  <a:schemeClr val="accent2"/>
                </a:solidFill>
              </a:rPr>
              <a:t>Payload Descent Stability Control Hardware</a:t>
            </a:r>
            <a:endParaRPr/>
          </a:p>
          <a:p>
            <a:pPr indent="0" lvl="0" marL="457200" marR="0" rtl="0" algn="just">
              <a:lnSpc>
                <a:spcPct val="100000"/>
              </a:lnSpc>
              <a:spcBef>
                <a:spcPts val="480"/>
              </a:spcBef>
              <a:spcAft>
                <a:spcPts val="0"/>
              </a:spcAft>
              <a:buNone/>
            </a:pPr>
            <a:r>
              <a:rPr b="0" lang="en-US" sz="1600"/>
              <a:t>A prototype was built and tested by hand launch and show acceptable performance, wing will be painted to match requirement</a:t>
            </a:r>
            <a:endParaRPr b="0" sz="1600"/>
          </a:p>
          <a:p>
            <a:pPr indent="0" lvl="0" marL="457200" marR="0" rtl="0" algn="just">
              <a:lnSpc>
                <a:spcPct val="100000"/>
              </a:lnSpc>
              <a:spcBef>
                <a:spcPts val="480"/>
              </a:spcBef>
              <a:spcAft>
                <a:spcPts val="0"/>
              </a:spcAft>
              <a:buNone/>
            </a:pPr>
            <a:r>
              <a:t/>
            </a:r>
            <a:endParaRPr b="0" sz="1200"/>
          </a:p>
          <a:p>
            <a:pPr indent="0" lvl="0" marL="0" marR="0" rtl="0" algn="l">
              <a:lnSpc>
                <a:spcPct val="100000"/>
              </a:lnSpc>
              <a:spcBef>
                <a:spcPts val="480"/>
              </a:spcBef>
              <a:spcAft>
                <a:spcPts val="0"/>
              </a:spcAft>
              <a:buNone/>
            </a:pPr>
            <a:r>
              <a:t/>
            </a:r>
            <a:endParaRPr b="0" sz="1400"/>
          </a:p>
        </p:txBody>
      </p:sp>
      <p:sp>
        <p:nvSpPr>
          <p:cNvPr id="664" name="Google Shape;664;p6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65" name="Google Shape;665;p6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66" name="Google Shape;666;p65"/>
          <p:cNvPicPr preferRelativeResize="0"/>
          <p:nvPr/>
        </p:nvPicPr>
        <p:blipFill>
          <a:blip r:embed="rId3">
            <a:alphaModFix/>
          </a:blip>
          <a:stretch>
            <a:fillRect/>
          </a:stretch>
        </p:blipFill>
        <p:spPr>
          <a:xfrm>
            <a:off x="1021688" y="2043600"/>
            <a:ext cx="7100624" cy="39940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72" name="Google Shape;672;p6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673" name="Google Shape;673;p6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Container Descent Control        Hardware Summary</a:t>
            </a:r>
            <a:endParaRPr/>
          </a:p>
        </p:txBody>
      </p:sp>
      <p:sp>
        <p:nvSpPr>
          <p:cNvPr id="674" name="Google Shape;674;p6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solidFill>
                  <a:schemeClr val="accent2"/>
                </a:solidFill>
              </a:rPr>
              <a:t>Container Descent Control Hardware Summary</a:t>
            </a:r>
            <a:endParaRPr/>
          </a:p>
          <a:p>
            <a:pPr indent="0" lvl="0" marL="457200" marR="0" rtl="0" algn="just">
              <a:lnSpc>
                <a:spcPct val="100000"/>
              </a:lnSpc>
              <a:spcBef>
                <a:spcPts val="480"/>
              </a:spcBef>
              <a:spcAft>
                <a:spcPts val="0"/>
              </a:spcAft>
              <a:buNone/>
            </a:pPr>
            <a:r>
              <a:rPr b="0" lang="en-US" sz="1600"/>
              <a:t>The container descent control consist in a pre made parachute of </a:t>
            </a:r>
            <a:r>
              <a:rPr b="0" lang="en-US" sz="1600"/>
              <a:t>Apogee model 29126, that comes with cotton lines and everthing needed for instalation in the container</a:t>
            </a:r>
            <a:r>
              <a:rPr b="0" lang="en-US" sz="1600"/>
              <a:t> </a:t>
            </a:r>
            <a:endParaRPr b="0" sz="1600"/>
          </a:p>
          <a:p>
            <a:pPr indent="0" lvl="0" marL="457200" marR="0" rtl="0" algn="just">
              <a:lnSpc>
                <a:spcPct val="100000"/>
              </a:lnSpc>
              <a:spcBef>
                <a:spcPts val="480"/>
              </a:spcBef>
              <a:spcAft>
                <a:spcPts val="0"/>
              </a:spcAft>
              <a:buNone/>
            </a:pPr>
            <a:r>
              <a:t/>
            </a:r>
            <a:endParaRPr b="0" sz="1600"/>
          </a:p>
          <a:p>
            <a:pPr indent="0" lvl="0" marL="0" marR="0" rtl="0" algn="l">
              <a:lnSpc>
                <a:spcPct val="100000"/>
              </a:lnSpc>
              <a:spcBef>
                <a:spcPts val="480"/>
              </a:spcBef>
              <a:spcAft>
                <a:spcPts val="0"/>
              </a:spcAft>
              <a:buNone/>
            </a:pPr>
            <a:r>
              <a:t/>
            </a:r>
            <a:endParaRPr b="0" sz="1600"/>
          </a:p>
        </p:txBody>
      </p:sp>
      <p:sp>
        <p:nvSpPr>
          <p:cNvPr id="675" name="Google Shape;675;p6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76" name="Google Shape;676;p6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77" name="Google Shape;677;p66"/>
          <p:cNvPicPr preferRelativeResize="0"/>
          <p:nvPr/>
        </p:nvPicPr>
        <p:blipFill>
          <a:blip r:embed="rId3">
            <a:alphaModFix/>
          </a:blip>
          <a:stretch>
            <a:fillRect/>
          </a:stretch>
        </p:blipFill>
        <p:spPr>
          <a:xfrm>
            <a:off x="4716250" y="2049262"/>
            <a:ext cx="4199150" cy="4199150"/>
          </a:xfrm>
          <a:prstGeom prst="rect">
            <a:avLst/>
          </a:prstGeom>
          <a:noFill/>
          <a:ln>
            <a:noFill/>
          </a:ln>
        </p:spPr>
      </p:pic>
      <p:pic>
        <p:nvPicPr>
          <p:cNvPr id="678" name="Google Shape;678;p66"/>
          <p:cNvPicPr preferRelativeResize="0"/>
          <p:nvPr/>
        </p:nvPicPr>
        <p:blipFill>
          <a:blip r:embed="rId4">
            <a:alphaModFix/>
          </a:blip>
          <a:stretch>
            <a:fillRect/>
          </a:stretch>
        </p:blipFill>
        <p:spPr>
          <a:xfrm>
            <a:off x="228600" y="2049250"/>
            <a:ext cx="4487650" cy="41991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84" name="Google Shape;684;p6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685" name="Google Shape;685;p6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86" name="Google Shape;686;p6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Container Descent Rate Estimate</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rPr b="0" lang="en-US" sz="1400"/>
              <a:t>The area formula of a parachute with spill hole is                                                       where</a:t>
            </a:r>
            <a:endParaRPr b="0" sz="1400"/>
          </a:p>
          <a:p>
            <a:pPr indent="0" lvl="0" marL="457200" marR="0" rtl="0" algn="l">
              <a:lnSpc>
                <a:spcPct val="100000"/>
              </a:lnSpc>
              <a:spcBef>
                <a:spcPts val="480"/>
              </a:spcBef>
              <a:spcAft>
                <a:spcPts val="0"/>
              </a:spcAft>
              <a:buNone/>
            </a:pPr>
            <a:r>
              <a:rPr lang="en-US"/>
              <a:t>           </a:t>
            </a:r>
            <a:endParaRPr/>
          </a:p>
          <a:p>
            <a:pPr indent="0" lvl="0" marL="457200" marR="0" rtl="0" algn="l">
              <a:lnSpc>
                <a:spcPct val="100000"/>
              </a:lnSpc>
              <a:spcBef>
                <a:spcPts val="480"/>
              </a:spcBef>
              <a:spcAft>
                <a:spcPts val="0"/>
              </a:spcAft>
              <a:buNone/>
            </a:pPr>
            <a:r>
              <a:t/>
            </a:r>
            <a:endParaRPr/>
          </a:p>
          <a:p>
            <a:pPr indent="0" lvl="0" marL="457200" marR="0" rtl="0" algn="l">
              <a:lnSpc>
                <a:spcPct val="100000"/>
              </a:lnSpc>
              <a:spcBef>
                <a:spcPts val="480"/>
              </a:spcBef>
              <a:spcAft>
                <a:spcPts val="0"/>
              </a:spcAft>
              <a:buNone/>
            </a:pPr>
            <a:r>
              <a:t/>
            </a:r>
            <a:endParaRPr/>
          </a:p>
          <a:p>
            <a:pPr indent="0" lvl="0" marL="457200" marR="0" rtl="0" algn="l">
              <a:lnSpc>
                <a:spcPct val="100000"/>
              </a:lnSpc>
              <a:spcBef>
                <a:spcPts val="480"/>
              </a:spcBef>
              <a:spcAft>
                <a:spcPts val="0"/>
              </a:spcAft>
              <a:buNone/>
            </a:pPr>
            <a:r>
              <a:t/>
            </a:r>
            <a:endParaRPr/>
          </a:p>
        </p:txBody>
      </p:sp>
      <p:sp>
        <p:nvSpPr>
          <p:cNvPr id="687" name="Google Shape;687;p6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688" name="Google Shape;688;p6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89" name="Google Shape;689;p67"/>
          <p:cNvPicPr preferRelativeResize="0"/>
          <p:nvPr/>
        </p:nvPicPr>
        <p:blipFill>
          <a:blip r:embed="rId3">
            <a:alphaModFix/>
          </a:blip>
          <a:stretch>
            <a:fillRect/>
          </a:stretch>
        </p:blipFill>
        <p:spPr>
          <a:xfrm>
            <a:off x="4475650" y="1593075"/>
            <a:ext cx="2324100" cy="1066800"/>
          </a:xfrm>
          <a:prstGeom prst="rect">
            <a:avLst/>
          </a:prstGeom>
          <a:noFill/>
          <a:ln>
            <a:noFill/>
          </a:ln>
        </p:spPr>
      </p:pic>
      <p:sp>
        <p:nvSpPr>
          <p:cNvPr id="690" name="Google Shape;690;p67"/>
          <p:cNvSpPr txBox="1"/>
          <p:nvPr/>
        </p:nvSpPr>
        <p:spPr>
          <a:xfrm>
            <a:off x="351375" y="2554700"/>
            <a:ext cx="63192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solidFill>
                  <a:schemeClr val="dk1"/>
                </a:solidFill>
              </a:rPr>
              <a:t>𝑆𝑝= Area of the parachute with a spill hole ( 𝑚2 )</a:t>
            </a:r>
            <a:endParaRPr>
              <a:solidFill>
                <a:schemeClr val="dk1"/>
              </a:solidFill>
            </a:endParaRPr>
          </a:p>
          <a:p>
            <a:pPr indent="0" lvl="0" marL="0" rtl="0" algn="l">
              <a:lnSpc>
                <a:spcPct val="150000"/>
              </a:lnSpc>
              <a:spcBef>
                <a:spcPts val="0"/>
              </a:spcBef>
              <a:spcAft>
                <a:spcPts val="0"/>
              </a:spcAft>
              <a:buNone/>
            </a:pPr>
            <a:r>
              <a:rPr lang="en-US">
                <a:solidFill>
                  <a:schemeClr val="dk1"/>
                </a:solidFill>
              </a:rPr>
              <a:t>𝐷= The diameter of the parachute 𝑚𝑚</a:t>
            </a:r>
            <a:endParaRPr>
              <a:solidFill>
                <a:schemeClr val="dk1"/>
              </a:solidFill>
            </a:endParaRPr>
          </a:p>
          <a:p>
            <a:pPr indent="0" lvl="0" marL="0" rtl="0" algn="l">
              <a:lnSpc>
                <a:spcPct val="150000"/>
              </a:lnSpc>
              <a:spcBef>
                <a:spcPts val="0"/>
              </a:spcBef>
              <a:spcAft>
                <a:spcPts val="0"/>
              </a:spcAft>
              <a:buNone/>
            </a:pPr>
            <a:r>
              <a:rPr lang="en-US">
                <a:solidFill>
                  <a:schemeClr val="dk1"/>
                </a:solidFill>
              </a:rPr>
              <a:t>𝑉= Descent speed 𝑚/𝑠</a:t>
            </a:r>
            <a:endParaRPr>
              <a:solidFill>
                <a:schemeClr val="dk1"/>
              </a:solidFill>
            </a:endParaRPr>
          </a:p>
          <a:p>
            <a:pPr indent="0" lvl="0" marL="0" rtl="0" algn="l">
              <a:lnSpc>
                <a:spcPct val="150000"/>
              </a:lnSpc>
              <a:spcBef>
                <a:spcPts val="0"/>
              </a:spcBef>
              <a:spcAft>
                <a:spcPts val="0"/>
              </a:spcAft>
              <a:buNone/>
            </a:pPr>
            <a:r>
              <a:rPr lang="en-US">
                <a:solidFill>
                  <a:schemeClr val="dk1"/>
                </a:solidFill>
              </a:rPr>
              <a:t>𝐶𝐷= 1.5 Drift coefficient of parachute</a:t>
            </a:r>
            <a:endParaRPr>
              <a:solidFill>
                <a:schemeClr val="dk1"/>
              </a:solidFill>
            </a:endParaRPr>
          </a:p>
          <a:p>
            <a:pPr indent="0" lvl="0" marL="0" rtl="0" algn="l">
              <a:lnSpc>
                <a:spcPct val="150000"/>
              </a:lnSpc>
              <a:spcBef>
                <a:spcPts val="0"/>
              </a:spcBef>
              <a:spcAft>
                <a:spcPts val="0"/>
              </a:spcAft>
              <a:buNone/>
            </a:pPr>
            <a:r>
              <a:rPr lang="en-US">
                <a:solidFill>
                  <a:schemeClr val="dk1"/>
                </a:solidFill>
              </a:rPr>
              <a:t>𝜌= 1.225 kg/𝑚3(Air density at +15 C from sea level)</a:t>
            </a:r>
            <a:endParaRPr>
              <a:solidFill>
                <a:schemeClr val="dk1"/>
              </a:solidFill>
            </a:endParaRPr>
          </a:p>
          <a:p>
            <a:pPr indent="0" lvl="0" marL="0" rtl="0" algn="l">
              <a:lnSpc>
                <a:spcPct val="150000"/>
              </a:lnSpc>
              <a:spcBef>
                <a:spcPts val="0"/>
              </a:spcBef>
              <a:spcAft>
                <a:spcPts val="0"/>
              </a:spcAft>
              <a:buNone/>
            </a:pPr>
            <a:r>
              <a:rPr lang="en-US">
                <a:solidFill>
                  <a:schemeClr val="dk1"/>
                </a:solidFill>
              </a:rPr>
              <a:t>𝑚=0.600kg Container+Payload</a:t>
            </a:r>
            <a:endParaRPr>
              <a:solidFill>
                <a:schemeClr val="dk1"/>
              </a:solidFill>
            </a:endParaRPr>
          </a:p>
          <a:p>
            <a:pPr indent="0" lvl="0" marL="0" rtl="0" algn="l">
              <a:lnSpc>
                <a:spcPct val="150000"/>
              </a:lnSpc>
              <a:spcBef>
                <a:spcPts val="0"/>
              </a:spcBef>
              <a:spcAft>
                <a:spcPts val="0"/>
              </a:spcAft>
              <a:buNone/>
            </a:pPr>
            <a:r>
              <a:rPr lang="en-US">
                <a:solidFill>
                  <a:schemeClr val="dk1"/>
                </a:solidFill>
              </a:rPr>
              <a:t>𝑔=9.81𝑚/𝑠2</a:t>
            </a:r>
            <a:endParaRPr>
              <a:solidFill>
                <a:schemeClr val="dk1"/>
              </a:solidFill>
            </a:endParaRPr>
          </a:p>
          <a:p>
            <a:pPr indent="0" lvl="0" marL="0" rtl="0" algn="l">
              <a:lnSpc>
                <a:spcPct val="150000"/>
              </a:lnSpc>
              <a:spcBef>
                <a:spcPts val="0"/>
              </a:spcBef>
              <a:spcAft>
                <a:spcPts val="0"/>
              </a:spcAft>
              <a:buNone/>
            </a:pPr>
            <a:r>
              <a:rPr lang="en-US" sz="1100">
                <a:solidFill>
                  <a:schemeClr val="dk1"/>
                </a:solidFill>
              </a:rPr>
              <a:t>S_(s_H )  </a:t>
            </a:r>
            <a:r>
              <a:rPr lang="en-US">
                <a:solidFill>
                  <a:schemeClr val="dk1"/>
                </a:solidFill>
              </a:rPr>
              <a:t>=Spill hole area</a:t>
            </a:r>
            <a:endParaRPr>
              <a:solidFill>
                <a:schemeClr val="dk1"/>
              </a:solidFill>
            </a:endParaRPr>
          </a:p>
          <a:p>
            <a:pPr indent="0" lvl="0" marL="0" rtl="0" algn="l">
              <a:lnSpc>
                <a:spcPct val="150000"/>
              </a:lnSpc>
              <a:spcBef>
                <a:spcPts val="0"/>
              </a:spcBef>
              <a:spcAft>
                <a:spcPts val="0"/>
              </a:spcAft>
              <a:buNone/>
            </a:pPr>
            <a:r>
              <a:rPr lang="en-US" sz="1100">
                <a:solidFill>
                  <a:schemeClr val="dk1"/>
                </a:solidFill>
              </a:rPr>
              <a:t>S_Hr  </a:t>
            </a:r>
            <a:r>
              <a:rPr lang="en-US">
                <a:solidFill>
                  <a:schemeClr val="dk1"/>
                </a:solidFill>
              </a:rPr>
              <a:t>=Spill hole radius</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696" name="Google Shape;696;p6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697" name="Google Shape;697;p6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698" name="Google Shape;698;p6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Container Descent Rate Estimate</a:t>
            </a:r>
            <a:endParaRPr/>
          </a:p>
          <a:p>
            <a:pPr indent="0" lvl="0" marL="0" marR="0" rtl="0" algn="l">
              <a:lnSpc>
                <a:spcPct val="100000"/>
              </a:lnSpc>
              <a:spcBef>
                <a:spcPts val="480"/>
              </a:spcBef>
              <a:spcAft>
                <a:spcPts val="0"/>
              </a:spcAft>
              <a:buNone/>
            </a:pPr>
            <a:r>
              <a:rPr b="0" lang="en-US" sz="1400"/>
              <a:t>Replacing the data gives the following results</a:t>
            </a:r>
            <a:endParaRPr b="0" sz="1400"/>
          </a:p>
          <a:p>
            <a:pPr indent="0" lvl="0" marL="457200" marR="0" rtl="0" algn="l">
              <a:lnSpc>
                <a:spcPct val="100000"/>
              </a:lnSpc>
              <a:spcBef>
                <a:spcPts val="480"/>
              </a:spcBef>
              <a:spcAft>
                <a:spcPts val="0"/>
              </a:spcAft>
              <a:buNone/>
            </a:pPr>
            <a:r>
              <a:rPr lang="en-US"/>
              <a:t>           </a:t>
            </a:r>
            <a:endParaRPr/>
          </a:p>
          <a:p>
            <a:pPr indent="0" lvl="0" marL="457200" marR="0" rtl="0" algn="l">
              <a:lnSpc>
                <a:spcPct val="100000"/>
              </a:lnSpc>
              <a:spcBef>
                <a:spcPts val="480"/>
              </a:spcBef>
              <a:spcAft>
                <a:spcPts val="0"/>
              </a:spcAft>
              <a:buNone/>
            </a:pPr>
            <a:r>
              <a:t/>
            </a:r>
            <a:endParaRPr/>
          </a:p>
          <a:p>
            <a:pPr indent="0" lvl="0" marL="457200" marR="0" rtl="0" algn="l">
              <a:lnSpc>
                <a:spcPct val="100000"/>
              </a:lnSpc>
              <a:spcBef>
                <a:spcPts val="480"/>
              </a:spcBef>
              <a:spcAft>
                <a:spcPts val="0"/>
              </a:spcAft>
              <a:buNone/>
            </a:pPr>
            <a:r>
              <a:t/>
            </a:r>
            <a:endParaRPr/>
          </a:p>
          <a:p>
            <a:pPr indent="0" lvl="0" marL="457200" marR="0" rtl="0" algn="l">
              <a:lnSpc>
                <a:spcPct val="100000"/>
              </a:lnSpc>
              <a:spcBef>
                <a:spcPts val="480"/>
              </a:spcBef>
              <a:spcAft>
                <a:spcPts val="0"/>
              </a:spcAft>
              <a:buNone/>
            </a:pPr>
            <a:r>
              <a:t/>
            </a:r>
            <a:endParaRPr/>
          </a:p>
          <a:p>
            <a:pPr indent="0" lvl="0" marL="45720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rPr b="0" lang="en-US" sz="1400"/>
              <a:t>The diameter can be calculated from the formula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p:txBody>
      </p:sp>
      <p:sp>
        <p:nvSpPr>
          <p:cNvPr id="699" name="Google Shape;699;p6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00" name="Google Shape;700;p6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1" name="Google Shape;701;p68"/>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endParaRPr>
          </a:p>
        </p:txBody>
      </p:sp>
      <p:pic>
        <p:nvPicPr>
          <p:cNvPr id="702" name="Google Shape;702;p68"/>
          <p:cNvPicPr preferRelativeResize="0"/>
          <p:nvPr/>
        </p:nvPicPr>
        <p:blipFill>
          <a:blip r:embed="rId3">
            <a:alphaModFix/>
          </a:blip>
          <a:stretch>
            <a:fillRect/>
          </a:stretch>
        </p:blipFill>
        <p:spPr>
          <a:xfrm>
            <a:off x="4247475" y="4296800"/>
            <a:ext cx="1114425" cy="657225"/>
          </a:xfrm>
          <a:prstGeom prst="rect">
            <a:avLst/>
          </a:prstGeom>
          <a:noFill/>
          <a:ln>
            <a:noFill/>
          </a:ln>
        </p:spPr>
      </p:pic>
      <p:pic>
        <p:nvPicPr>
          <p:cNvPr id="703" name="Google Shape;703;p68"/>
          <p:cNvPicPr preferRelativeResize="0"/>
          <p:nvPr/>
        </p:nvPicPr>
        <p:blipFill>
          <a:blip r:embed="rId4">
            <a:alphaModFix/>
          </a:blip>
          <a:stretch>
            <a:fillRect/>
          </a:stretch>
        </p:blipFill>
        <p:spPr>
          <a:xfrm>
            <a:off x="1924050" y="1910275"/>
            <a:ext cx="5295900" cy="1390650"/>
          </a:xfrm>
          <a:prstGeom prst="rect">
            <a:avLst/>
          </a:prstGeom>
          <a:noFill/>
          <a:ln>
            <a:noFill/>
          </a:ln>
        </p:spPr>
      </p:pic>
      <p:pic>
        <p:nvPicPr>
          <p:cNvPr id="704" name="Google Shape;704;p68"/>
          <p:cNvPicPr preferRelativeResize="0"/>
          <p:nvPr/>
        </p:nvPicPr>
        <p:blipFill>
          <a:blip r:embed="rId5">
            <a:alphaModFix/>
          </a:blip>
          <a:stretch>
            <a:fillRect/>
          </a:stretch>
        </p:blipFill>
        <p:spPr>
          <a:xfrm>
            <a:off x="3629025" y="3367088"/>
            <a:ext cx="2190750" cy="428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710" name="Google Shape;710;p6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711" name="Google Shape;711;p6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12" name="Google Shape;712;p6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Container Descent Rate Estimate</a:t>
            </a:r>
            <a:endParaRPr/>
          </a:p>
          <a:p>
            <a:pPr indent="0" lvl="0" marL="0" marR="0" rtl="0" algn="l">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Clearing terms and replacing the data give us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The spill house area is chosen to be 5% of the total parachute area </a:t>
            </a:r>
            <a:endParaRPr b="0" sz="1400"/>
          </a:p>
        </p:txBody>
      </p:sp>
      <p:sp>
        <p:nvSpPr>
          <p:cNvPr id="713" name="Google Shape;713;p6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14" name="Google Shape;714;p6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5" name="Google Shape;715;p69"/>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endParaRPr>
          </a:p>
        </p:txBody>
      </p:sp>
      <p:pic>
        <p:nvPicPr>
          <p:cNvPr id="716" name="Google Shape;716;p69"/>
          <p:cNvPicPr preferRelativeResize="0"/>
          <p:nvPr/>
        </p:nvPicPr>
        <p:blipFill>
          <a:blip r:embed="rId3">
            <a:alphaModFix/>
          </a:blip>
          <a:stretch>
            <a:fillRect/>
          </a:stretch>
        </p:blipFill>
        <p:spPr>
          <a:xfrm>
            <a:off x="347650" y="2767000"/>
            <a:ext cx="8448675" cy="1323975"/>
          </a:xfrm>
          <a:prstGeom prst="rect">
            <a:avLst/>
          </a:prstGeom>
          <a:noFill/>
          <a:ln>
            <a:noFill/>
          </a:ln>
        </p:spPr>
      </p:pic>
      <p:pic>
        <p:nvPicPr>
          <p:cNvPr id="717" name="Google Shape;717;p69"/>
          <p:cNvPicPr preferRelativeResize="0"/>
          <p:nvPr/>
        </p:nvPicPr>
        <p:blipFill>
          <a:blip r:embed="rId4">
            <a:alphaModFix/>
          </a:blip>
          <a:stretch>
            <a:fillRect/>
          </a:stretch>
        </p:blipFill>
        <p:spPr>
          <a:xfrm>
            <a:off x="614350" y="5064913"/>
            <a:ext cx="7915275" cy="438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723" name="Google Shape;723;p7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724" name="Google Shape;724;p7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25" name="Google Shape;725;p7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Container Descent Rate Estimate</a:t>
            </a:r>
            <a:endParaRPr/>
          </a:p>
          <a:p>
            <a:pPr indent="0" lvl="0" marL="457200" marR="0" rtl="0" algn="ctr">
              <a:lnSpc>
                <a:spcPct val="100000"/>
              </a:lnSpc>
              <a:spcBef>
                <a:spcPts val="480"/>
              </a:spcBef>
              <a:spcAft>
                <a:spcPts val="0"/>
              </a:spcAft>
              <a:buNone/>
            </a:pPr>
            <a:r>
              <a:t/>
            </a:r>
            <a:endParaRPr/>
          </a:p>
          <a:p>
            <a:pPr indent="0" lvl="0" marL="0" marR="0" rtl="0" algn="l">
              <a:lnSpc>
                <a:spcPct val="100000"/>
              </a:lnSpc>
              <a:spcBef>
                <a:spcPts val="480"/>
              </a:spcBef>
              <a:spcAft>
                <a:spcPts val="0"/>
              </a:spcAft>
              <a:buNone/>
            </a:pPr>
            <a:r>
              <a:rPr b="0" lang="en-US" sz="1400"/>
              <a:t>The spill house radius can be determined by</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This give us a parachute of a  190 mm in diameter with a spill house radius of 21,28 mm </a:t>
            </a:r>
            <a:endParaRPr b="0" sz="1400"/>
          </a:p>
        </p:txBody>
      </p:sp>
      <p:sp>
        <p:nvSpPr>
          <p:cNvPr id="726" name="Google Shape;726;p7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27" name="Google Shape;727;p7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8" name="Google Shape;728;p70"/>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endParaRPr>
          </a:p>
        </p:txBody>
      </p:sp>
      <p:pic>
        <p:nvPicPr>
          <p:cNvPr id="729" name="Google Shape;729;p70"/>
          <p:cNvPicPr preferRelativeResize="0"/>
          <p:nvPr/>
        </p:nvPicPr>
        <p:blipFill>
          <a:blip r:embed="rId3">
            <a:alphaModFix/>
          </a:blip>
          <a:stretch>
            <a:fillRect/>
          </a:stretch>
        </p:blipFill>
        <p:spPr>
          <a:xfrm>
            <a:off x="133350" y="2484600"/>
            <a:ext cx="8877300" cy="1257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735" name="Google Shape;735;p7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736" name="Google Shape;736;p7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37" name="Google Shape;737;p7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Container Descent Rate Estimate</a:t>
            </a:r>
            <a:endParaRPr/>
          </a:p>
          <a:p>
            <a:pPr indent="0" lvl="0" marL="457200" marR="0" rtl="0" algn="just">
              <a:lnSpc>
                <a:spcPct val="100000"/>
              </a:lnSpc>
              <a:spcBef>
                <a:spcPts val="480"/>
              </a:spcBef>
              <a:spcAft>
                <a:spcPts val="0"/>
              </a:spcAft>
              <a:buNone/>
            </a:pPr>
            <a:r>
              <a:t/>
            </a:r>
            <a:endParaRPr b="0" sz="1200"/>
          </a:p>
          <a:p>
            <a:pPr indent="0" lvl="0" marL="457200" marR="0" rtl="0" algn="just">
              <a:lnSpc>
                <a:spcPct val="100000"/>
              </a:lnSpc>
              <a:spcBef>
                <a:spcPts val="480"/>
              </a:spcBef>
              <a:spcAft>
                <a:spcPts val="0"/>
              </a:spcAft>
              <a:buNone/>
            </a:pPr>
            <a:r>
              <a:rPr lang="en-US" sz="1200"/>
              <a:t>Now we can estimate the descent speed of the container with the two payloads</a:t>
            </a:r>
            <a:endParaRPr sz="12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With these result we accomplish the mission requirements</a:t>
            </a:r>
            <a:endParaRPr b="0" sz="1400"/>
          </a:p>
        </p:txBody>
      </p:sp>
      <p:sp>
        <p:nvSpPr>
          <p:cNvPr id="738" name="Google Shape;738;p7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39" name="Google Shape;739;p7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40" name="Google Shape;740;p71"/>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endParaRPr>
          </a:p>
        </p:txBody>
      </p:sp>
      <p:pic>
        <p:nvPicPr>
          <p:cNvPr id="741" name="Google Shape;741;p71"/>
          <p:cNvPicPr preferRelativeResize="0"/>
          <p:nvPr/>
        </p:nvPicPr>
        <p:blipFill>
          <a:blip r:embed="rId3">
            <a:alphaModFix/>
          </a:blip>
          <a:stretch>
            <a:fillRect/>
          </a:stretch>
        </p:blipFill>
        <p:spPr>
          <a:xfrm>
            <a:off x="1066800" y="2173275"/>
            <a:ext cx="7010400" cy="3028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747" name="Google Shape;747;p7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748" name="Google Shape;748;p7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49" name="Google Shape;749;p7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Container Descent Rate Estimate</a:t>
            </a:r>
            <a:endParaRPr/>
          </a:p>
          <a:p>
            <a:pPr indent="0" lvl="0" marL="457200" marR="0" rtl="0" algn="just">
              <a:lnSpc>
                <a:spcPct val="100000"/>
              </a:lnSpc>
              <a:spcBef>
                <a:spcPts val="480"/>
              </a:spcBef>
              <a:spcAft>
                <a:spcPts val="0"/>
              </a:spcAft>
              <a:buNone/>
            </a:pPr>
            <a:r>
              <a:t/>
            </a:r>
            <a:endParaRPr b="0" sz="1200"/>
          </a:p>
          <a:p>
            <a:pPr indent="0" lvl="0" marL="457200" marR="0" rtl="0" algn="just">
              <a:lnSpc>
                <a:spcPct val="100000"/>
              </a:lnSpc>
              <a:spcBef>
                <a:spcPts val="480"/>
              </a:spcBef>
              <a:spcAft>
                <a:spcPts val="0"/>
              </a:spcAft>
              <a:buNone/>
            </a:pPr>
            <a:r>
              <a:rPr lang="en-US" sz="1200"/>
              <a:t>Now we can estimate the descent speed of the container after release of the first payload</a:t>
            </a:r>
            <a:endParaRPr sz="12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457200" rtl="0" algn="just">
              <a:spcBef>
                <a:spcPts val="480"/>
              </a:spcBef>
              <a:spcAft>
                <a:spcPts val="0"/>
              </a:spcAft>
              <a:buClr>
                <a:schemeClr val="dk1"/>
              </a:buClr>
              <a:buSzPts val="1100"/>
              <a:buFont typeface="Arial"/>
              <a:buNone/>
            </a:pPr>
            <a:r>
              <a:rPr lang="en-US" sz="1200"/>
              <a:t>Now we can estimate the descent speed of the container after release of the second payload</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p:txBody>
      </p:sp>
      <p:sp>
        <p:nvSpPr>
          <p:cNvPr id="750" name="Google Shape;750;p7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51" name="Google Shape;751;p7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52" name="Google Shape;752;p72"/>
          <p:cNvSpPr txBox="1"/>
          <p:nvPr/>
        </p:nvSpPr>
        <p:spPr>
          <a:xfrm>
            <a:off x="351375" y="2554700"/>
            <a:ext cx="6319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endParaRPr>
          </a:p>
        </p:txBody>
      </p:sp>
      <p:pic>
        <p:nvPicPr>
          <p:cNvPr id="753" name="Google Shape;753;p72"/>
          <p:cNvPicPr preferRelativeResize="0"/>
          <p:nvPr/>
        </p:nvPicPr>
        <p:blipFill>
          <a:blip r:embed="rId3">
            <a:alphaModFix/>
          </a:blip>
          <a:stretch>
            <a:fillRect/>
          </a:stretch>
        </p:blipFill>
        <p:spPr>
          <a:xfrm>
            <a:off x="1033450" y="2042850"/>
            <a:ext cx="7077075" cy="1143000"/>
          </a:xfrm>
          <a:prstGeom prst="rect">
            <a:avLst/>
          </a:prstGeom>
          <a:noFill/>
          <a:ln>
            <a:noFill/>
          </a:ln>
        </p:spPr>
      </p:pic>
      <p:pic>
        <p:nvPicPr>
          <p:cNvPr id="754" name="Google Shape;754;p72"/>
          <p:cNvPicPr preferRelativeResize="0"/>
          <p:nvPr/>
        </p:nvPicPr>
        <p:blipFill>
          <a:blip r:embed="rId4">
            <a:alphaModFix/>
          </a:blip>
          <a:stretch>
            <a:fillRect/>
          </a:stretch>
        </p:blipFill>
        <p:spPr>
          <a:xfrm>
            <a:off x="1042975" y="3934063"/>
            <a:ext cx="7058025" cy="1228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52" name="Google Shape;152;p19"/>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53" name="Google Shape;153;p19"/>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Systems Overview</a:t>
            </a:r>
            <a:endParaRPr/>
          </a:p>
        </p:txBody>
      </p:sp>
      <p:sp>
        <p:nvSpPr>
          <p:cNvPr id="154" name="Google Shape;154;p19"/>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760" name="Google Shape;760;p7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761" name="Google Shape;761;p7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62" name="Google Shape;762;p7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a:p>
          <a:p>
            <a:pPr indent="0" lvl="0" marL="457200" marR="0" rtl="0" algn="just">
              <a:lnSpc>
                <a:spcPct val="100000"/>
              </a:lnSpc>
              <a:spcBef>
                <a:spcPts val="480"/>
              </a:spcBef>
              <a:spcAft>
                <a:spcPts val="0"/>
              </a:spcAft>
              <a:buNone/>
            </a:pPr>
            <a:r>
              <a:rPr b="0" lang="en-US" sz="1600"/>
              <a:t>Samara wing are simply auto rotating mechanism with billions of years of evolution, however the physic of their flight are very complex.We had collected several samara seed and study them.</a:t>
            </a:r>
            <a:endParaRPr b="0" sz="1600"/>
          </a:p>
          <a:p>
            <a:pPr indent="0" lvl="0" marL="457200" marR="0" rtl="0" algn="just">
              <a:lnSpc>
                <a:spcPct val="100000"/>
              </a:lnSpc>
              <a:spcBef>
                <a:spcPts val="480"/>
              </a:spcBef>
              <a:spcAft>
                <a:spcPts val="0"/>
              </a:spcAft>
              <a:buNone/>
            </a:pPr>
            <a:r>
              <a:t/>
            </a:r>
            <a:endParaRPr b="0" sz="1200"/>
          </a:p>
          <a:p>
            <a:pPr indent="0" lvl="0" marL="0" marR="0" rtl="0" algn="l">
              <a:lnSpc>
                <a:spcPct val="100000"/>
              </a:lnSpc>
              <a:spcBef>
                <a:spcPts val="480"/>
              </a:spcBef>
              <a:spcAft>
                <a:spcPts val="0"/>
              </a:spcAft>
              <a:buNone/>
            </a:pPr>
            <a:r>
              <a:t/>
            </a:r>
            <a:endParaRPr b="0" sz="1400"/>
          </a:p>
        </p:txBody>
      </p:sp>
      <p:sp>
        <p:nvSpPr>
          <p:cNvPr id="763" name="Google Shape;763;p7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64" name="Google Shape;764;p7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65" name="Google Shape;765;p73"/>
          <p:cNvPicPr preferRelativeResize="0"/>
          <p:nvPr/>
        </p:nvPicPr>
        <p:blipFill>
          <a:blip r:embed="rId3">
            <a:alphaModFix/>
          </a:blip>
          <a:stretch>
            <a:fillRect/>
          </a:stretch>
        </p:blipFill>
        <p:spPr>
          <a:xfrm>
            <a:off x="2719677" y="2360012"/>
            <a:ext cx="3704627" cy="3680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771" name="Google Shape;771;p7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772" name="Google Shape;772;p7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73" name="Google Shape;773;p7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a:p>
          <a:p>
            <a:pPr indent="0" lvl="0" marL="457200" marR="0" rtl="0" algn="just">
              <a:lnSpc>
                <a:spcPct val="100000"/>
              </a:lnSpc>
              <a:spcBef>
                <a:spcPts val="480"/>
              </a:spcBef>
              <a:spcAft>
                <a:spcPts val="0"/>
              </a:spcAft>
              <a:buNone/>
            </a:pPr>
            <a:r>
              <a:rPr b="0" lang="en-US"/>
              <a:t>After several test we choose the best flyer</a:t>
            </a:r>
            <a:endParaRPr b="0"/>
          </a:p>
          <a:p>
            <a:pPr indent="0" lvl="0" marL="457200" marR="0" rtl="0" algn="just">
              <a:lnSpc>
                <a:spcPct val="100000"/>
              </a:lnSpc>
              <a:spcBef>
                <a:spcPts val="480"/>
              </a:spcBef>
              <a:spcAft>
                <a:spcPts val="0"/>
              </a:spcAft>
              <a:buNone/>
            </a:pPr>
            <a:r>
              <a:t/>
            </a:r>
            <a:endParaRPr b="0" sz="1200"/>
          </a:p>
          <a:p>
            <a:pPr indent="0" lvl="0" marL="0" marR="0" rtl="0" algn="l">
              <a:lnSpc>
                <a:spcPct val="100000"/>
              </a:lnSpc>
              <a:spcBef>
                <a:spcPts val="480"/>
              </a:spcBef>
              <a:spcAft>
                <a:spcPts val="0"/>
              </a:spcAft>
              <a:buNone/>
            </a:pPr>
            <a:r>
              <a:t/>
            </a:r>
            <a:endParaRPr b="0" sz="1400"/>
          </a:p>
        </p:txBody>
      </p:sp>
      <p:sp>
        <p:nvSpPr>
          <p:cNvPr id="774" name="Google Shape;774;p7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75" name="Google Shape;775;p7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76" name="Google Shape;776;p74"/>
          <p:cNvPicPr preferRelativeResize="0"/>
          <p:nvPr/>
        </p:nvPicPr>
        <p:blipFill>
          <a:blip r:embed="rId3">
            <a:alphaModFix/>
          </a:blip>
          <a:stretch>
            <a:fillRect/>
          </a:stretch>
        </p:blipFill>
        <p:spPr>
          <a:xfrm>
            <a:off x="228600" y="1991650"/>
            <a:ext cx="8686800" cy="256999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782" name="Google Shape;782;p7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783" name="Google Shape;783;p7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84" name="Google Shape;784;p7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a:p>
          <a:p>
            <a:pPr indent="0" lvl="0" marL="0" marR="0" rtl="0" algn="just">
              <a:lnSpc>
                <a:spcPct val="100000"/>
              </a:lnSpc>
              <a:spcBef>
                <a:spcPts val="480"/>
              </a:spcBef>
              <a:spcAft>
                <a:spcPts val="0"/>
              </a:spcAft>
              <a:buNone/>
            </a:pPr>
            <a:r>
              <a:rPr b="0" lang="en-US" sz="2200"/>
              <a:t>Samara seed flights are difficult to predict, there's a lot of variables that changes the flying pattern and descent speed like air temperature, and there's some important factors that are almost impossible to predict like air speed driven by the weather of the day launch. However it’s possible to estimate the descent rate basing some assumptions:</a:t>
            </a:r>
            <a:endParaRPr b="0" sz="2200"/>
          </a:p>
          <a:p>
            <a:pPr indent="-368300" lvl="0" marL="457200" marR="0" rtl="0" algn="just">
              <a:lnSpc>
                <a:spcPct val="100000"/>
              </a:lnSpc>
              <a:spcBef>
                <a:spcPts val="480"/>
              </a:spcBef>
              <a:spcAft>
                <a:spcPts val="0"/>
              </a:spcAft>
              <a:buSzPts val="2200"/>
              <a:buChar char="•"/>
            </a:pPr>
            <a:r>
              <a:rPr b="0" lang="en-US" sz="2200"/>
              <a:t>Constant temperature</a:t>
            </a:r>
            <a:endParaRPr b="0" sz="2200"/>
          </a:p>
          <a:p>
            <a:pPr indent="-368300" lvl="0" marL="457200" marR="0" rtl="0" algn="just">
              <a:lnSpc>
                <a:spcPct val="100000"/>
              </a:lnSpc>
              <a:spcBef>
                <a:spcPts val="0"/>
              </a:spcBef>
              <a:spcAft>
                <a:spcPts val="0"/>
              </a:spcAft>
              <a:buSzPts val="2200"/>
              <a:buChar char="•"/>
            </a:pPr>
            <a:r>
              <a:rPr b="0" lang="en-US" sz="2200"/>
              <a:t>No horizontal wind</a:t>
            </a:r>
            <a:endParaRPr b="0" sz="2200"/>
          </a:p>
          <a:p>
            <a:pPr indent="-368300" lvl="0" marL="457200" marR="0" rtl="0" algn="just">
              <a:lnSpc>
                <a:spcPct val="100000"/>
              </a:lnSpc>
              <a:spcBef>
                <a:spcPts val="0"/>
              </a:spcBef>
              <a:spcAft>
                <a:spcPts val="0"/>
              </a:spcAft>
              <a:buSzPts val="2200"/>
              <a:buChar char="•"/>
            </a:pPr>
            <a:r>
              <a:rPr b="0" lang="en-US" sz="2200"/>
              <a:t>Vertical release of the payload from repose </a:t>
            </a:r>
            <a:endParaRPr b="0" sz="2200"/>
          </a:p>
          <a:p>
            <a:pPr indent="0" lvl="0" marL="0" marR="0" rtl="0" algn="just">
              <a:lnSpc>
                <a:spcPct val="100000"/>
              </a:lnSpc>
              <a:spcBef>
                <a:spcPts val="480"/>
              </a:spcBef>
              <a:spcAft>
                <a:spcPts val="0"/>
              </a:spcAft>
              <a:buNone/>
            </a:pPr>
            <a:r>
              <a:rPr b="0" lang="en-US" sz="2200"/>
              <a:t>A high definition camera and a white wall where used to record videos of the launches of the samara wings, after we choose the best performer we made some other launches and we were able to collect important data.</a:t>
            </a:r>
            <a:endParaRPr b="0" sz="2200"/>
          </a:p>
          <a:p>
            <a:pPr indent="0" lvl="0" marL="0" marR="0" rtl="0" algn="just">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p:txBody>
      </p:sp>
      <p:sp>
        <p:nvSpPr>
          <p:cNvPr id="785" name="Google Shape;785;p7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86" name="Google Shape;786;p7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792" name="Google Shape;792;p7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793" name="Google Shape;793;p7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794" name="Google Shape;794;p7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a:p>
          <a:p>
            <a:pPr indent="0" lvl="0" marL="0" marR="0" rtl="0" algn="just">
              <a:lnSpc>
                <a:spcPct val="100000"/>
              </a:lnSpc>
              <a:spcBef>
                <a:spcPts val="480"/>
              </a:spcBef>
              <a:spcAft>
                <a:spcPts val="0"/>
              </a:spcAft>
              <a:buNone/>
            </a:pPr>
            <a:r>
              <a:t/>
            </a:r>
            <a:endParaRPr b="0" sz="2200"/>
          </a:p>
          <a:p>
            <a:pPr indent="0" lvl="0" marL="0" marR="0" rtl="0" algn="just">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p:txBody>
      </p:sp>
      <p:sp>
        <p:nvSpPr>
          <p:cNvPr id="795" name="Google Shape;795;p7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796" name="Google Shape;796;p7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97" name="Google Shape;797;p76"/>
          <p:cNvPicPr preferRelativeResize="0"/>
          <p:nvPr/>
        </p:nvPicPr>
        <p:blipFill>
          <a:blip r:embed="rId3">
            <a:alphaModFix/>
          </a:blip>
          <a:stretch>
            <a:fillRect/>
          </a:stretch>
        </p:blipFill>
        <p:spPr>
          <a:xfrm>
            <a:off x="902175" y="2119850"/>
            <a:ext cx="7339651" cy="4128550"/>
          </a:xfrm>
          <a:prstGeom prst="rect">
            <a:avLst/>
          </a:prstGeom>
          <a:noFill/>
          <a:ln>
            <a:noFill/>
          </a:ln>
        </p:spPr>
      </p:pic>
      <p:sp>
        <p:nvSpPr>
          <p:cNvPr id="798" name="Google Shape;798;p76"/>
          <p:cNvSpPr txBox="1"/>
          <p:nvPr/>
        </p:nvSpPr>
        <p:spPr>
          <a:xfrm>
            <a:off x="515950" y="1752125"/>
            <a:ext cx="839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This was our setup, a little mark on the wall was marked with a pen to had a reference tof drop point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804" name="Google Shape;804;p7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805" name="Google Shape;805;p7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06" name="Google Shape;806;p7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b="0" sz="1700"/>
          </a:p>
          <a:p>
            <a:pPr indent="0" lvl="0" marL="0" marR="0" rtl="0" algn="just">
              <a:lnSpc>
                <a:spcPct val="100000"/>
              </a:lnSpc>
              <a:spcBef>
                <a:spcPts val="480"/>
              </a:spcBef>
              <a:spcAft>
                <a:spcPts val="0"/>
              </a:spcAft>
              <a:buNone/>
            </a:pPr>
            <a:r>
              <a:t/>
            </a:r>
            <a:endParaRPr b="0" sz="1400"/>
          </a:p>
          <a:p>
            <a:pPr indent="0" lvl="0" marL="0" marR="0" rtl="0" algn="just">
              <a:lnSpc>
                <a:spcPct val="100000"/>
              </a:lnSpc>
              <a:spcBef>
                <a:spcPts val="480"/>
              </a:spcBef>
              <a:spcAft>
                <a:spcPts val="0"/>
              </a:spcAft>
              <a:buNone/>
            </a:pPr>
            <a:r>
              <a:t/>
            </a:r>
            <a:endParaRPr b="0" sz="1400"/>
          </a:p>
          <a:p>
            <a:pPr indent="0" lvl="0" marL="0" marR="0" rtl="0" algn="just">
              <a:lnSpc>
                <a:spcPct val="100000"/>
              </a:lnSpc>
              <a:spcBef>
                <a:spcPts val="480"/>
              </a:spcBef>
              <a:spcAft>
                <a:spcPts val="0"/>
              </a:spcAft>
              <a:buNone/>
            </a:pPr>
            <a:r>
              <a:t/>
            </a:r>
            <a:endParaRPr b="0" sz="1400"/>
          </a:p>
          <a:p>
            <a:pPr indent="0" lvl="0" marL="0" marR="0" rtl="0" algn="just">
              <a:lnSpc>
                <a:spcPct val="100000"/>
              </a:lnSpc>
              <a:spcBef>
                <a:spcPts val="480"/>
              </a:spcBef>
              <a:spcAft>
                <a:spcPts val="0"/>
              </a:spcAft>
              <a:buNone/>
            </a:pPr>
            <a:r>
              <a:t/>
            </a:r>
            <a:endParaRPr b="0" sz="1400"/>
          </a:p>
          <a:p>
            <a:pPr indent="0" lvl="0" marL="0" marR="0" rtl="0" algn="just">
              <a:lnSpc>
                <a:spcPct val="100000"/>
              </a:lnSpc>
              <a:spcBef>
                <a:spcPts val="480"/>
              </a:spcBef>
              <a:spcAft>
                <a:spcPts val="0"/>
              </a:spcAft>
              <a:buNone/>
            </a:pPr>
            <a:r>
              <a:t/>
            </a:r>
            <a:endParaRPr b="0" sz="1400"/>
          </a:p>
          <a:p>
            <a:pPr indent="0" lvl="0" marL="0" marR="0" rtl="0" algn="just">
              <a:lnSpc>
                <a:spcPct val="100000"/>
              </a:lnSpc>
              <a:spcBef>
                <a:spcPts val="480"/>
              </a:spcBef>
              <a:spcAft>
                <a:spcPts val="0"/>
              </a:spcAft>
              <a:buNone/>
            </a:pPr>
            <a:r>
              <a:t/>
            </a:r>
            <a:endParaRPr b="0" sz="1400"/>
          </a:p>
          <a:p>
            <a:pPr indent="0" lvl="0" marL="0" marR="0" rtl="0" algn="just">
              <a:lnSpc>
                <a:spcPct val="100000"/>
              </a:lnSpc>
              <a:spcBef>
                <a:spcPts val="480"/>
              </a:spcBef>
              <a:spcAft>
                <a:spcPts val="0"/>
              </a:spcAft>
              <a:buNone/>
            </a:pPr>
            <a:r>
              <a:t/>
            </a:r>
            <a:endParaRPr b="0" sz="1400"/>
          </a:p>
          <a:p>
            <a:pPr indent="0" lvl="0" marL="0" marR="0" rtl="0" algn="just">
              <a:lnSpc>
                <a:spcPct val="100000"/>
              </a:lnSpc>
              <a:spcBef>
                <a:spcPts val="480"/>
              </a:spcBef>
              <a:spcAft>
                <a:spcPts val="0"/>
              </a:spcAft>
              <a:buNone/>
            </a:pPr>
            <a:r>
              <a:t/>
            </a:r>
            <a:endParaRPr b="0" sz="1400"/>
          </a:p>
          <a:p>
            <a:pPr indent="0" lvl="0" marL="0" marR="0" rtl="0" algn="just">
              <a:lnSpc>
                <a:spcPct val="100000"/>
              </a:lnSpc>
              <a:spcBef>
                <a:spcPts val="480"/>
              </a:spcBef>
              <a:spcAft>
                <a:spcPts val="0"/>
              </a:spcAft>
              <a:buNone/>
            </a:pPr>
            <a:r>
              <a:t/>
            </a:r>
            <a:endParaRPr b="0" sz="1400"/>
          </a:p>
          <a:p>
            <a:pPr indent="0" lvl="0" marL="0" marR="0" rtl="0" algn="just">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p:txBody>
      </p:sp>
      <p:sp>
        <p:nvSpPr>
          <p:cNvPr id="807" name="Google Shape;807;p7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08" name="Google Shape;808;p7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809" name="Google Shape;809;p77"/>
          <p:cNvGraphicFramePr/>
          <p:nvPr/>
        </p:nvGraphicFramePr>
        <p:xfrm>
          <a:off x="228600" y="2042263"/>
          <a:ext cx="3000000" cy="3000000"/>
        </p:xfrm>
        <a:graphic>
          <a:graphicData uri="http://schemas.openxmlformats.org/drawingml/2006/table">
            <a:tbl>
              <a:tblPr>
                <a:noFill/>
                <a:tableStyleId>{5248A033-B59B-4F7F-8831-354D96AE2D3F}</a:tableStyleId>
              </a:tblPr>
              <a:tblGrid>
                <a:gridCol w="2895600"/>
                <a:gridCol w="2895600"/>
                <a:gridCol w="2895600"/>
              </a:tblGrid>
              <a:tr h="396200">
                <a:tc>
                  <a:txBody>
                    <a:bodyPr/>
                    <a:lstStyle/>
                    <a:p>
                      <a:pPr indent="0" lvl="0" marL="0" rtl="0" algn="ctr">
                        <a:spcBef>
                          <a:spcPts val="0"/>
                        </a:spcBef>
                        <a:spcAft>
                          <a:spcPts val="0"/>
                        </a:spcAft>
                        <a:buNone/>
                      </a:pPr>
                      <a:r>
                        <a:rPr lang="en-US"/>
                        <a:t>Property</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Value</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Units</a:t>
                      </a:r>
                      <a:endParaRPr/>
                    </a:p>
                  </a:txBody>
                  <a:tcPr marT="91425" marB="91425" marR="91425" marL="91425">
                    <a:solidFill>
                      <a:schemeClr val="accent1"/>
                    </a:solidFill>
                  </a:tcPr>
                </a:tc>
              </a:tr>
              <a:tr h="396200">
                <a:tc>
                  <a:txBody>
                    <a:bodyPr/>
                    <a:lstStyle/>
                    <a:p>
                      <a:pPr indent="0" lvl="0" marL="0" rtl="0" algn="ctr">
                        <a:spcBef>
                          <a:spcPts val="0"/>
                        </a:spcBef>
                        <a:spcAft>
                          <a:spcPts val="0"/>
                        </a:spcAft>
                        <a:buNone/>
                      </a:pPr>
                      <a:r>
                        <a:rPr lang="en-US"/>
                        <a:t>Mass</a:t>
                      </a:r>
                      <a:endParaRPr/>
                    </a:p>
                  </a:txBody>
                  <a:tcPr marT="91425" marB="91425" marR="91425" marL="91425"/>
                </a:tc>
                <a:tc>
                  <a:txBody>
                    <a:bodyPr/>
                    <a:lstStyle/>
                    <a:p>
                      <a:pPr indent="0" lvl="0" marL="0" rtl="0" algn="ctr">
                        <a:spcBef>
                          <a:spcPts val="0"/>
                        </a:spcBef>
                        <a:spcAft>
                          <a:spcPts val="0"/>
                        </a:spcAft>
                        <a:buNone/>
                      </a:pPr>
                      <a:r>
                        <a:rPr lang="en-US"/>
                        <a:t>50</a:t>
                      </a:r>
                      <a:endParaRPr/>
                    </a:p>
                  </a:txBody>
                  <a:tcPr marT="91425" marB="91425" marR="91425" marL="91425"/>
                </a:tc>
                <a:tc>
                  <a:txBody>
                    <a:bodyPr/>
                    <a:lstStyle/>
                    <a:p>
                      <a:pPr indent="0" lvl="0" marL="0" rtl="0" algn="ctr">
                        <a:spcBef>
                          <a:spcPts val="0"/>
                        </a:spcBef>
                        <a:spcAft>
                          <a:spcPts val="0"/>
                        </a:spcAft>
                        <a:buNone/>
                      </a:pPr>
                      <a:r>
                        <a:rPr lang="en-US"/>
                        <a:t>mg</a:t>
                      </a:r>
                      <a:endParaRPr/>
                    </a:p>
                  </a:txBody>
                  <a:tcPr marT="91425" marB="91425" marR="91425" marL="91425"/>
                </a:tc>
              </a:tr>
              <a:tr h="396200">
                <a:tc>
                  <a:txBody>
                    <a:bodyPr/>
                    <a:lstStyle/>
                    <a:p>
                      <a:pPr indent="0" lvl="0" marL="0" rtl="0" algn="ctr">
                        <a:spcBef>
                          <a:spcPts val="0"/>
                        </a:spcBef>
                        <a:spcAft>
                          <a:spcPts val="0"/>
                        </a:spcAft>
                        <a:buNone/>
                      </a:pPr>
                      <a:r>
                        <a:rPr lang="en-US"/>
                        <a:t>Span</a:t>
                      </a:r>
                      <a:endParaRPr/>
                    </a:p>
                  </a:txBody>
                  <a:tcPr marT="91425" marB="91425" marR="91425" marL="91425"/>
                </a:tc>
                <a:tc>
                  <a:txBody>
                    <a:bodyPr/>
                    <a:lstStyle/>
                    <a:p>
                      <a:pPr indent="0" lvl="0" marL="0" rtl="0" algn="ctr">
                        <a:spcBef>
                          <a:spcPts val="0"/>
                        </a:spcBef>
                        <a:spcAft>
                          <a:spcPts val="0"/>
                        </a:spcAft>
                        <a:buNone/>
                      </a:pPr>
                      <a:r>
                        <a:rPr lang="en-US"/>
                        <a:t>0.047</a:t>
                      </a:r>
                      <a:endParaRPr/>
                    </a:p>
                  </a:txBody>
                  <a:tcPr marT="91425" marB="91425" marR="91425" marL="91425"/>
                </a:tc>
                <a:tc>
                  <a:txBody>
                    <a:bodyPr/>
                    <a:lstStyle/>
                    <a:p>
                      <a:pPr indent="0" lvl="0" marL="0" rtl="0" algn="ctr">
                        <a:spcBef>
                          <a:spcPts val="0"/>
                        </a:spcBef>
                        <a:spcAft>
                          <a:spcPts val="0"/>
                        </a:spcAft>
                        <a:buNone/>
                      </a:pPr>
                      <a:r>
                        <a:rPr lang="en-US"/>
                        <a:t>m</a:t>
                      </a:r>
                      <a:endParaRPr/>
                    </a:p>
                  </a:txBody>
                  <a:tcPr marT="91425" marB="91425" marR="91425" marL="91425"/>
                </a:tc>
              </a:tr>
              <a:tr h="396200">
                <a:tc>
                  <a:txBody>
                    <a:bodyPr/>
                    <a:lstStyle/>
                    <a:p>
                      <a:pPr indent="0" lvl="0" marL="0" rtl="0" algn="ctr">
                        <a:spcBef>
                          <a:spcPts val="0"/>
                        </a:spcBef>
                        <a:spcAft>
                          <a:spcPts val="0"/>
                        </a:spcAft>
                        <a:buNone/>
                      </a:pPr>
                      <a:r>
                        <a:rPr lang="en-US"/>
                        <a:t>Max chord length </a:t>
                      </a:r>
                      <a:endParaRPr/>
                    </a:p>
                  </a:txBody>
                  <a:tcPr marT="91425" marB="91425" marR="91425" marL="91425"/>
                </a:tc>
                <a:tc>
                  <a:txBody>
                    <a:bodyPr/>
                    <a:lstStyle/>
                    <a:p>
                      <a:pPr indent="0" lvl="0" marL="0" rtl="0" algn="ctr">
                        <a:spcBef>
                          <a:spcPts val="0"/>
                        </a:spcBef>
                        <a:spcAft>
                          <a:spcPts val="0"/>
                        </a:spcAft>
                        <a:buNone/>
                      </a:pPr>
                      <a:r>
                        <a:rPr lang="en-US"/>
                        <a:t>0.0106</a:t>
                      </a:r>
                      <a:endParaRPr/>
                    </a:p>
                  </a:txBody>
                  <a:tcPr marT="91425" marB="91425" marR="91425" marL="91425"/>
                </a:tc>
                <a:tc>
                  <a:txBody>
                    <a:bodyPr/>
                    <a:lstStyle/>
                    <a:p>
                      <a:pPr indent="0" lvl="0" marL="0" rtl="0" algn="ctr">
                        <a:spcBef>
                          <a:spcPts val="0"/>
                        </a:spcBef>
                        <a:spcAft>
                          <a:spcPts val="0"/>
                        </a:spcAft>
                        <a:buNone/>
                      </a:pPr>
                      <a:r>
                        <a:rPr lang="en-US"/>
                        <a:t>m</a:t>
                      </a:r>
                      <a:endParaRPr/>
                    </a:p>
                  </a:txBody>
                  <a:tcPr marT="91425" marB="91425" marR="91425" marL="91425"/>
                </a:tc>
              </a:tr>
              <a:tr h="396200">
                <a:tc>
                  <a:txBody>
                    <a:bodyPr/>
                    <a:lstStyle/>
                    <a:p>
                      <a:pPr indent="0" lvl="0" marL="0" rtl="0" algn="ctr">
                        <a:spcBef>
                          <a:spcPts val="0"/>
                        </a:spcBef>
                        <a:spcAft>
                          <a:spcPts val="0"/>
                        </a:spcAft>
                        <a:buNone/>
                      </a:pPr>
                      <a:r>
                        <a:rPr lang="en-US"/>
                        <a:t>Swept disk radius</a:t>
                      </a:r>
                      <a:endParaRPr/>
                    </a:p>
                  </a:txBody>
                  <a:tcPr marT="91425" marB="91425" marR="91425" marL="91425"/>
                </a:tc>
                <a:tc>
                  <a:txBody>
                    <a:bodyPr/>
                    <a:lstStyle/>
                    <a:p>
                      <a:pPr indent="0" lvl="0" marL="0" rtl="0" algn="ctr">
                        <a:spcBef>
                          <a:spcPts val="0"/>
                        </a:spcBef>
                        <a:spcAft>
                          <a:spcPts val="0"/>
                        </a:spcAft>
                        <a:buNone/>
                      </a:pPr>
                      <a:r>
                        <a:rPr lang="en-US"/>
                        <a:t>0.023</a:t>
                      </a:r>
                      <a:endParaRPr/>
                    </a:p>
                  </a:txBody>
                  <a:tcPr marT="91425" marB="91425" marR="91425" marL="91425"/>
                </a:tc>
                <a:tc>
                  <a:txBody>
                    <a:bodyPr/>
                    <a:lstStyle/>
                    <a:p>
                      <a:pPr indent="0" lvl="0" marL="0" rtl="0" algn="ctr">
                        <a:spcBef>
                          <a:spcPts val="0"/>
                        </a:spcBef>
                        <a:spcAft>
                          <a:spcPts val="0"/>
                        </a:spcAft>
                        <a:buNone/>
                      </a:pPr>
                      <a:r>
                        <a:rPr lang="en-US"/>
                        <a:t>m</a:t>
                      </a:r>
                      <a:endParaRPr/>
                    </a:p>
                  </a:txBody>
                  <a:tcPr marT="91425" marB="91425" marR="91425" marL="91425"/>
                </a:tc>
              </a:tr>
              <a:tr h="396200">
                <a:tc>
                  <a:txBody>
                    <a:bodyPr/>
                    <a:lstStyle/>
                    <a:p>
                      <a:pPr indent="0" lvl="0" marL="0" rtl="0" algn="ctr">
                        <a:spcBef>
                          <a:spcPts val="0"/>
                        </a:spcBef>
                        <a:spcAft>
                          <a:spcPts val="0"/>
                        </a:spcAft>
                        <a:buNone/>
                      </a:pPr>
                      <a:r>
                        <a:rPr lang="en-US"/>
                        <a:t>Swept disk area</a:t>
                      </a:r>
                      <a:endParaRPr/>
                    </a:p>
                  </a:txBody>
                  <a:tcPr marT="91425" marB="91425" marR="91425" marL="91425"/>
                </a:tc>
                <a:tc>
                  <a:txBody>
                    <a:bodyPr/>
                    <a:lstStyle/>
                    <a:p>
                      <a:pPr indent="0" lvl="0" marL="0" rtl="0" algn="ctr">
                        <a:spcBef>
                          <a:spcPts val="0"/>
                        </a:spcBef>
                        <a:spcAft>
                          <a:spcPts val="0"/>
                        </a:spcAft>
                        <a:buNone/>
                      </a:pPr>
                      <a:r>
                        <a:rPr lang="en-US"/>
                        <a:t>0.0017</a:t>
                      </a:r>
                      <a:endParaRPr/>
                    </a:p>
                  </a:txBody>
                  <a:tcPr marT="91425" marB="91425" marR="91425" marL="91425"/>
                </a:tc>
                <a:tc>
                  <a:txBody>
                    <a:bodyPr/>
                    <a:lstStyle/>
                    <a:p>
                      <a:pPr indent="0" lvl="0" marL="0" rtl="0" algn="ctr">
                        <a:spcBef>
                          <a:spcPts val="0"/>
                        </a:spcBef>
                        <a:spcAft>
                          <a:spcPts val="0"/>
                        </a:spcAft>
                        <a:buNone/>
                      </a:pPr>
                      <a:r>
                        <a:rPr lang="en-US"/>
                        <a:t>m2</a:t>
                      </a:r>
                      <a:endParaRPr/>
                    </a:p>
                  </a:txBody>
                  <a:tcPr marT="91425" marB="91425" marR="91425" marL="91425"/>
                </a:tc>
              </a:tr>
              <a:tr h="396200">
                <a:tc>
                  <a:txBody>
                    <a:bodyPr/>
                    <a:lstStyle/>
                    <a:p>
                      <a:pPr indent="0" lvl="0" marL="0" rtl="0" algn="ctr">
                        <a:spcBef>
                          <a:spcPts val="0"/>
                        </a:spcBef>
                        <a:spcAft>
                          <a:spcPts val="0"/>
                        </a:spcAft>
                        <a:buNone/>
                      </a:pPr>
                      <a:r>
                        <a:rPr lang="en-US"/>
                        <a:t>descent velocity</a:t>
                      </a:r>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0.71</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t>m/s</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815" name="Google Shape;815;p7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816" name="Google Shape;816;p7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17" name="Google Shape;817;p7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According to A. Azuma, K. Yasuda, Flight performance of rotary seeds, Journal of Theoretical Biology 138 (1) (1989) 23–53 and Gessow and Myers Aerodynamics of the Helicopter, Frederick Ungar, 1952 researches in samara seed flying characteristic had establish a relationship between the falling speed V, mass G, air density ρ ,and area described in descent flight without horizontal wind A</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After replacing the data of the selected samara wing we get very approximate results, some difference can occur due human error factor in taking the samples</a:t>
            </a:r>
            <a:endParaRPr b="0" sz="1400"/>
          </a:p>
          <a:p>
            <a:pPr indent="0" lvl="0" marL="0" marR="0" rtl="0" algn="l">
              <a:lnSpc>
                <a:spcPct val="100000"/>
              </a:lnSpc>
              <a:spcBef>
                <a:spcPts val="480"/>
              </a:spcBef>
              <a:spcAft>
                <a:spcPts val="0"/>
              </a:spcAft>
              <a:buNone/>
            </a:pPr>
            <a:r>
              <a:rPr b="0" lang="en-US" sz="1400"/>
              <a:t>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p:txBody>
      </p:sp>
      <p:sp>
        <p:nvSpPr>
          <p:cNvPr id="818" name="Google Shape;818;p7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19" name="Google Shape;819;p7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20" name="Google Shape;820;p78"/>
          <p:cNvPicPr preferRelativeResize="0"/>
          <p:nvPr/>
        </p:nvPicPr>
        <p:blipFill>
          <a:blip r:embed="rId3">
            <a:alphaModFix/>
          </a:blip>
          <a:stretch>
            <a:fillRect/>
          </a:stretch>
        </p:blipFill>
        <p:spPr>
          <a:xfrm>
            <a:off x="3767138" y="2819175"/>
            <a:ext cx="1609725" cy="1238250"/>
          </a:xfrm>
          <a:prstGeom prst="rect">
            <a:avLst/>
          </a:prstGeom>
          <a:noFill/>
          <a:ln>
            <a:noFill/>
          </a:ln>
        </p:spPr>
      </p:pic>
      <p:pic>
        <p:nvPicPr>
          <p:cNvPr id="821" name="Google Shape;821;p78"/>
          <p:cNvPicPr preferRelativeResize="0"/>
          <p:nvPr/>
        </p:nvPicPr>
        <p:blipFill>
          <a:blip r:embed="rId4">
            <a:alphaModFix/>
          </a:blip>
          <a:stretch>
            <a:fillRect/>
          </a:stretch>
        </p:blipFill>
        <p:spPr>
          <a:xfrm>
            <a:off x="1825100" y="5114913"/>
            <a:ext cx="5829300" cy="1133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827" name="Google Shape;827;p7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828" name="Google Shape;828;p7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29" name="Google Shape;829;p7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Now given the container size restriction we come to the conclusion that the maximum length must be 290mm of length, taking the original samara seed and scaling it up taking by reference the wingspan this give us a scale of 6,16.</a:t>
            </a:r>
            <a:endParaRPr b="0" sz="1400"/>
          </a:p>
          <a:p>
            <a:pPr indent="0" lvl="0" marL="0" marR="0" rtl="0" algn="ctr">
              <a:lnSpc>
                <a:spcPct val="100000"/>
              </a:lnSpc>
              <a:spcBef>
                <a:spcPts val="480"/>
              </a:spcBef>
              <a:spcAft>
                <a:spcPts val="0"/>
              </a:spcAft>
              <a:buNone/>
            </a:pPr>
            <a:r>
              <a:rPr b="0" lang="en-US" sz="1400"/>
              <a:t>Original samara seed</a:t>
            </a:r>
            <a:endParaRPr b="0" sz="1400"/>
          </a:p>
          <a:p>
            <a:pPr indent="0" lvl="0" marL="0" marR="0" rtl="0" algn="l">
              <a:lnSpc>
                <a:spcPct val="100000"/>
              </a:lnSpc>
              <a:spcBef>
                <a:spcPts val="480"/>
              </a:spcBef>
              <a:spcAft>
                <a:spcPts val="0"/>
              </a:spcAft>
              <a:buNone/>
            </a:pPr>
            <a:r>
              <a:rPr b="0" lang="en-US" sz="1400"/>
              <a:t>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p:txBody>
      </p:sp>
      <p:sp>
        <p:nvSpPr>
          <p:cNvPr id="830" name="Google Shape;830;p7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31" name="Google Shape;831;p7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32" name="Google Shape;832;p79"/>
          <p:cNvPicPr preferRelativeResize="0"/>
          <p:nvPr/>
        </p:nvPicPr>
        <p:blipFill>
          <a:blip r:embed="rId3">
            <a:alphaModFix/>
          </a:blip>
          <a:stretch>
            <a:fillRect/>
          </a:stretch>
        </p:blipFill>
        <p:spPr>
          <a:xfrm>
            <a:off x="781050" y="2847963"/>
            <a:ext cx="7581900" cy="3400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838" name="Google Shape;838;p8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839" name="Google Shape;839;p8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40" name="Google Shape;840;p8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a:p>
          <a:p>
            <a:pPr indent="0" lvl="0" marL="457200" marR="0" rtl="0" algn="just">
              <a:lnSpc>
                <a:spcPct val="100000"/>
              </a:lnSpc>
              <a:spcBef>
                <a:spcPts val="480"/>
              </a:spcBef>
              <a:spcAft>
                <a:spcPts val="0"/>
              </a:spcAft>
              <a:buNone/>
            </a:pPr>
            <a:r>
              <a:rPr b="0" lang="en-US"/>
              <a:t>We scale it up and draw the profile in a CAD software.</a:t>
            </a:r>
            <a:endParaRPr b="0"/>
          </a:p>
          <a:p>
            <a:pPr indent="0" lvl="0" marL="457200" marR="0" rtl="0" algn="just">
              <a:lnSpc>
                <a:spcPct val="100000"/>
              </a:lnSpc>
              <a:spcBef>
                <a:spcPts val="480"/>
              </a:spcBef>
              <a:spcAft>
                <a:spcPts val="0"/>
              </a:spcAft>
              <a:buNone/>
            </a:pPr>
            <a:r>
              <a:t/>
            </a:r>
            <a:endParaRPr b="0" sz="1200"/>
          </a:p>
          <a:p>
            <a:pPr indent="0" lvl="0" marL="0" marR="0" rtl="0" algn="l">
              <a:lnSpc>
                <a:spcPct val="100000"/>
              </a:lnSpc>
              <a:spcBef>
                <a:spcPts val="480"/>
              </a:spcBef>
              <a:spcAft>
                <a:spcPts val="0"/>
              </a:spcAft>
              <a:buNone/>
            </a:pPr>
            <a:r>
              <a:t/>
            </a:r>
            <a:endParaRPr b="0" sz="1400"/>
          </a:p>
        </p:txBody>
      </p:sp>
      <p:sp>
        <p:nvSpPr>
          <p:cNvPr id="841" name="Google Shape;841;p8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42" name="Google Shape;842;p8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43" name="Google Shape;843;p80"/>
          <p:cNvPicPr preferRelativeResize="0"/>
          <p:nvPr/>
        </p:nvPicPr>
        <p:blipFill>
          <a:blip r:embed="rId3">
            <a:alphaModFix/>
          </a:blip>
          <a:stretch>
            <a:fillRect/>
          </a:stretch>
        </p:blipFill>
        <p:spPr>
          <a:xfrm>
            <a:off x="339125" y="2042087"/>
            <a:ext cx="8465751" cy="32310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8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849" name="Google Shape;849;p8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850" name="Google Shape;850;p8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51" name="Google Shape;851;p8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b="0" sz="1400"/>
          </a:p>
          <a:p>
            <a:pPr indent="0" lvl="0" marL="0" marR="0" rtl="0" algn="ctr">
              <a:lnSpc>
                <a:spcPct val="100000"/>
              </a:lnSpc>
              <a:spcBef>
                <a:spcPts val="480"/>
              </a:spcBef>
              <a:spcAft>
                <a:spcPts val="0"/>
              </a:spcAft>
              <a:buNone/>
            </a:pPr>
            <a:r>
              <a:rPr b="0" lang="en-US" sz="1400"/>
              <a:t>Scaled samara seed</a:t>
            </a:r>
            <a:endParaRPr b="0" sz="1400"/>
          </a:p>
          <a:p>
            <a:pPr indent="0" lvl="0" marL="0" marR="0" rtl="0" algn="l">
              <a:lnSpc>
                <a:spcPct val="100000"/>
              </a:lnSpc>
              <a:spcBef>
                <a:spcPts val="480"/>
              </a:spcBef>
              <a:spcAft>
                <a:spcPts val="0"/>
              </a:spcAft>
              <a:buNone/>
            </a:pPr>
            <a:r>
              <a:rPr b="0" lang="en-US" sz="1400"/>
              <a:t>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p:txBody>
      </p:sp>
      <p:sp>
        <p:nvSpPr>
          <p:cNvPr id="852" name="Google Shape;852;p8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53" name="Google Shape;853;p8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54" name="Google Shape;854;p81"/>
          <p:cNvPicPr preferRelativeResize="0"/>
          <p:nvPr/>
        </p:nvPicPr>
        <p:blipFill>
          <a:blip r:embed="rId3">
            <a:alphaModFix/>
          </a:blip>
          <a:stretch>
            <a:fillRect/>
          </a:stretch>
        </p:blipFill>
        <p:spPr>
          <a:xfrm>
            <a:off x="800100" y="1858063"/>
            <a:ext cx="7543800" cy="4346513"/>
          </a:xfrm>
          <a:prstGeom prst="rect">
            <a:avLst/>
          </a:prstGeom>
          <a:noFill/>
          <a:ln>
            <a:noFill/>
          </a:ln>
        </p:spPr>
      </p:pic>
      <p:sp>
        <p:nvSpPr>
          <p:cNvPr id="855" name="Google Shape;855;p81"/>
          <p:cNvSpPr txBox="1"/>
          <p:nvPr/>
        </p:nvSpPr>
        <p:spPr>
          <a:xfrm>
            <a:off x="2317200" y="5486400"/>
            <a:ext cx="568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ORIGINAL SCALE</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861" name="Google Shape;861;p8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862" name="Google Shape;862;p8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Descent Rate Estimates</a:t>
            </a:r>
            <a:endParaRPr/>
          </a:p>
        </p:txBody>
      </p:sp>
      <p:sp>
        <p:nvSpPr>
          <p:cNvPr id="863" name="Google Shape;863;p8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Payload Descent Rate Estimate</a:t>
            </a:r>
            <a:endParaRPr/>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Assuming that the scaled wing seed will be performing similarly in proportion of 6,16 we can assume that the swept area would be 6,16 times either, so using the previous equation we can estimate the descent velocity of the scaled model.</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rPr b="0" lang="en-US" sz="1400"/>
              <a:t>                                                                                                                                          </a:t>
            </a:r>
            <a:endParaRPr b="0" sz="1400"/>
          </a:p>
          <a:p>
            <a:pPr indent="0" lvl="0" marL="0" marR="0" rtl="0" algn="l">
              <a:lnSpc>
                <a:spcPct val="100000"/>
              </a:lnSpc>
              <a:spcBef>
                <a:spcPts val="480"/>
              </a:spcBef>
              <a:spcAft>
                <a:spcPts val="0"/>
              </a:spcAft>
              <a:buNone/>
            </a:pPr>
            <a:r>
              <a:t/>
            </a:r>
            <a:endParaRPr b="0" sz="1400"/>
          </a:p>
          <a:p>
            <a:pPr indent="0" lvl="0" marL="0" marR="0" rtl="0" algn="l">
              <a:lnSpc>
                <a:spcPct val="100000"/>
              </a:lnSpc>
              <a:spcBef>
                <a:spcPts val="480"/>
              </a:spcBef>
              <a:spcAft>
                <a:spcPts val="0"/>
              </a:spcAft>
              <a:buNone/>
            </a:pPr>
            <a:r>
              <a:t/>
            </a:r>
            <a:endParaRPr b="0" sz="1400"/>
          </a:p>
        </p:txBody>
      </p:sp>
      <p:sp>
        <p:nvSpPr>
          <p:cNvPr id="864" name="Google Shape;864;p8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65" name="Google Shape;865;p8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66" name="Google Shape;866;p82"/>
          <p:cNvPicPr preferRelativeResize="0"/>
          <p:nvPr/>
        </p:nvPicPr>
        <p:blipFill>
          <a:blip r:embed="rId3">
            <a:alphaModFix/>
          </a:blip>
          <a:stretch>
            <a:fillRect/>
          </a:stretch>
        </p:blipFill>
        <p:spPr>
          <a:xfrm>
            <a:off x="1309675" y="2814625"/>
            <a:ext cx="6524625" cy="1685925"/>
          </a:xfrm>
          <a:prstGeom prst="rect">
            <a:avLst/>
          </a:prstGeom>
          <a:noFill/>
          <a:ln>
            <a:noFill/>
          </a:ln>
        </p:spPr>
      </p:pic>
      <p:sp>
        <p:nvSpPr>
          <p:cNvPr id="867" name="Google Shape;867;p82"/>
          <p:cNvSpPr txBox="1"/>
          <p:nvPr/>
        </p:nvSpPr>
        <p:spPr>
          <a:xfrm>
            <a:off x="552575" y="50522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With this results we accomplish mission requirements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60" name="Google Shape;160;p20"/>
          <p:cNvSpPr txBox="1"/>
          <p:nvPr>
            <p:ph idx="12" type="sldNum"/>
          </p:nvPr>
        </p:nvSpPr>
        <p:spPr>
          <a:xfrm>
            <a:off x="8001000" y="6461125"/>
            <a:ext cx="685799" cy="2444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61" name="Google Shape;161;p2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Main Objectives</a:t>
            </a:r>
            <a:endParaRPr/>
          </a:p>
          <a:p>
            <a:pPr indent="0" lvl="0" marL="457200" marR="0" rtl="0" algn="just">
              <a:lnSpc>
                <a:spcPct val="100000"/>
              </a:lnSpc>
              <a:spcBef>
                <a:spcPts val="480"/>
              </a:spcBef>
              <a:spcAft>
                <a:spcPts val="0"/>
              </a:spcAft>
              <a:buNone/>
            </a:pPr>
            <a:r>
              <a:rPr lang="en-US"/>
              <a:t>The mission will explore the use of two </a:t>
            </a:r>
            <a:r>
              <a:rPr lang="en-US"/>
              <a:t>auto rotating</a:t>
            </a:r>
            <a:r>
              <a:rPr lang="en-US"/>
              <a:t> maple seed science payloads. The container shall contain electronics to release the payloads and relay data from the payload to a ground station.</a:t>
            </a:r>
            <a:endParaRPr/>
          </a:p>
          <a:p>
            <a:pPr indent="0" lvl="0" marL="457200" marR="0" rtl="0" algn="just">
              <a:lnSpc>
                <a:spcPct val="100000"/>
              </a:lnSpc>
              <a:spcBef>
                <a:spcPts val="480"/>
              </a:spcBef>
              <a:spcAft>
                <a:spcPts val="0"/>
              </a:spcAft>
              <a:buNone/>
            </a:pPr>
            <a:r>
              <a:rPr lang="en-US"/>
              <a:t>▪Just after container is deployed from rocket, container shall open a parachute</a:t>
            </a:r>
            <a:endParaRPr/>
          </a:p>
          <a:p>
            <a:pPr indent="0" lvl="0" marL="457200" marR="0" rtl="0" algn="just">
              <a:lnSpc>
                <a:spcPct val="100000"/>
              </a:lnSpc>
              <a:spcBef>
                <a:spcPts val="480"/>
              </a:spcBef>
              <a:spcAft>
                <a:spcPts val="0"/>
              </a:spcAft>
              <a:buNone/>
            </a:pPr>
            <a:r>
              <a:rPr lang="en-US"/>
              <a:t>▪The descent rate shall be kept at 15 meters/sec till 500 meters. </a:t>
            </a:r>
            <a:endParaRPr/>
          </a:p>
          <a:p>
            <a:pPr indent="0" lvl="0" marL="457200" marR="0" rtl="0" algn="just">
              <a:lnSpc>
                <a:spcPct val="100000"/>
              </a:lnSpc>
              <a:spcBef>
                <a:spcPts val="480"/>
              </a:spcBef>
              <a:spcAft>
                <a:spcPts val="0"/>
              </a:spcAft>
              <a:buNone/>
            </a:pPr>
            <a:r>
              <a:rPr lang="en-US"/>
              <a:t>▪At 500 meters, the container shall release one </a:t>
            </a:r>
            <a:r>
              <a:rPr lang="en-US"/>
              <a:t>auto rotating</a:t>
            </a:r>
            <a:r>
              <a:rPr lang="en-US"/>
              <a:t> maple seed science payload. At 400 meters, the container shall release the second </a:t>
            </a:r>
            <a:r>
              <a:rPr lang="en-US"/>
              <a:t>auto rotating</a:t>
            </a:r>
            <a:r>
              <a:rPr lang="en-US"/>
              <a:t> maple seed science payload. </a:t>
            </a:r>
            <a:endParaRPr/>
          </a:p>
        </p:txBody>
      </p:sp>
      <p:sp>
        <p:nvSpPr>
          <p:cNvPr id="162" name="Google Shape;162;p20"/>
          <p:cNvSpPr txBox="1"/>
          <p:nvPr>
            <p:ph type="title"/>
          </p:nvPr>
        </p:nvSpPr>
        <p:spPr>
          <a:xfrm>
            <a:off x="1600200" y="76200"/>
            <a:ext cx="5943599" cy="83819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Mission Summary</a:t>
            </a:r>
            <a:endParaRPr/>
          </a:p>
        </p:txBody>
      </p:sp>
      <p:sp>
        <p:nvSpPr>
          <p:cNvPr id="163" name="Google Shape;163;p20"/>
          <p:cNvSpPr txBox="1"/>
          <p:nvPr/>
        </p:nvSpPr>
        <p:spPr>
          <a:xfrm>
            <a:off x="228600" y="6477000"/>
            <a:ext cx="2286000" cy="2444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64" name="Google Shape;164;p2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3"/>
          <p:cNvSpPr txBox="1"/>
          <p:nvPr>
            <p:ph idx="11" type="ftr"/>
          </p:nvPr>
        </p:nvSpPr>
        <p:spPr>
          <a:xfrm>
            <a:off x="2743200" y="6477000"/>
            <a:ext cx="3657600" cy="24447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873" name="Google Shape;873;p83"/>
          <p:cNvSpPr txBox="1"/>
          <p:nvPr>
            <p:ph idx="12" type="sldNum"/>
          </p:nvPr>
        </p:nvSpPr>
        <p:spPr>
          <a:xfrm>
            <a:off x="8001000" y="6477000"/>
            <a:ext cx="685799" cy="247649"/>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74" name="Google Shape;874;p83"/>
          <p:cNvSpPr txBox="1"/>
          <p:nvPr>
            <p:ph type="ctrTitle"/>
          </p:nvPr>
        </p:nvSpPr>
        <p:spPr>
          <a:xfrm>
            <a:off x="685800" y="2130425"/>
            <a:ext cx="7772400" cy="14700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400"/>
              <a:buFont typeface="Arial"/>
              <a:buNone/>
            </a:pPr>
            <a:r>
              <a:rPr b="1" i="0" lang="en-US" sz="3200" u="none" cap="none" strike="noStrike">
                <a:solidFill>
                  <a:schemeClr val="accent2"/>
                </a:solidFill>
                <a:latin typeface="Arial"/>
                <a:ea typeface="Arial"/>
                <a:cs typeface="Arial"/>
                <a:sym typeface="Arial"/>
              </a:rPr>
              <a:t>Mechanical Subsystem Design</a:t>
            </a:r>
            <a:endParaRPr/>
          </a:p>
        </p:txBody>
      </p:sp>
      <p:sp>
        <p:nvSpPr>
          <p:cNvPr id="875" name="Google Shape;875;p83"/>
          <p:cNvSpPr txBox="1"/>
          <p:nvPr>
            <p:ph idx="1" type="subTitle"/>
          </p:nvPr>
        </p:nvSpPr>
        <p:spPr>
          <a:xfrm>
            <a:off x="1371600" y="4343400"/>
            <a:ext cx="6400799" cy="129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a:t>JORGE ROYON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881" name="Google Shape;881;p8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82" name="Google Shape;882;p8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883" name="Google Shape;883;p8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Clr>
                <a:schemeClr val="dk1"/>
              </a:buClr>
              <a:buSzPts val="1100"/>
              <a:buFont typeface="Arial"/>
              <a:buNone/>
            </a:pPr>
            <a:r>
              <a:rPr lang="en-US"/>
              <a:t>Container</a:t>
            </a:r>
            <a:endParaRPr/>
          </a:p>
          <a:p>
            <a:pPr indent="0" lvl="0" marL="457200" marR="0" rtl="0" algn="l">
              <a:lnSpc>
                <a:spcPct val="100000"/>
              </a:lnSpc>
              <a:spcBef>
                <a:spcPts val="0"/>
              </a:spcBef>
              <a:spcAft>
                <a:spcPts val="0"/>
              </a:spcAft>
              <a:buClr>
                <a:schemeClr val="dk1"/>
              </a:buClr>
              <a:buSzPts val="1100"/>
              <a:buFont typeface="Arial"/>
              <a:buNone/>
            </a:pPr>
            <a:r>
              <a:rPr lang="en-US"/>
              <a:t>•12 cm diameter by 30 cm length</a:t>
            </a:r>
            <a:endParaRPr/>
          </a:p>
          <a:p>
            <a:pPr indent="0" lvl="0" marL="457200" marR="0" rtl="0" algn="l">
              <a:lnSpc>
                <a:spcPct val="100000"/>
              </a:lnSpc>
              <a:spcBef>
                <a:spcPts val="0"/>
              </a:spcBef>
              <a:spcAft>
                <a:spcPts val="0"/>
              </a:spcAft>
              <a:buClr>
                <a:schemeClr val="dk1"/>
              </a:buClr>
              <a:buSzPts val="1100"/>
              <a:buFont typeface="Arial"/>
              <a:buNone/>
            </a:pPr>
            <a:r>
              <a:rPr lang="en-US"/>
              <a:t>•3D printed in pla in thin walls of 0,8mm</a:t>
            </a:r>
            <a:endParaRPr/>
          </a:p>
          <a:p>
            <a:pPr indent="0" lvl="0" marL="457200" marR="0" rtl="0" algn="l">
              <a:lnSpc>
                <a:spcPct val="100000"/>
              </a:lnSpc>
              <a:spcBef>
                <a:spcPts val="0"/>
              </a:spcBef>
              <a:spcAft>
                <a:spcPts val="0"/>
              </a:spcAft>
              <a:buClr>
                <a:schemeClr val="dk1"/>
              </a:buClr>
              <a:buSzPts val="1100"/>
              <a:buFont typeface="Arial"/>
              <a:buNone/>
            </a:pPr>
            <a:r>
              <a:rPr lang="en-US"/>
              <a:t>•Estimate weight of 207,5gr</a:t>
            </a:r>
            <a:endParaRPr/>
          </a:p>
          <a:p>
            <a:pPr indent="0" lvl="0" marL="457200" marR="0" rtl="0" algn="l">
              <a:lnSpc>
                <a:spcPct val="100000"/>
              </a:lnSpc>
              <a:spcBef>
                <a:spcPts val="0"/>
              </a:spcBef>
              <a:spcAft>
                <a:spcPts val="0"/>
              </a:spcAft>
              <a:buNone/>
            </a:pPr>
            <a:r>
              <a:t/>
            </a:r>
            <a:endParaRPr/>
          </a:p>
        </p:txBody>
      </p:sp>
      <p:sp>
        <p:nvSpPr>
          <p:cNvPr id="884" name="Google Shape;884;p8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85" name="Google Shape;885;p84"/>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86" name="Google Shape;886;p84"/>
          <p:cNvPicPr preferRelativeResize="0"/>
          <p:nvPr/>
        </p:nvPicPr>
        <p:blipFill>
          <a:blip r:embed="rId3">
            <a:alphaModFix/>
          </a:blip>
          <a:stretch>
            <a:fillRect/>
          </a:stretch>
        </p:blipFill>
        <p:spPr>
          <a:xfrm>
            <a:off x="1441988" y="2624973"/>
            <a:ext cx="6260025" cy="35444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892" name="Google Shape;892;p8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893" name="Google Shape;893;p8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894" name="Google Shape;894;p85"/>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Container</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sp>
        <p:nvSpPr>
          <p:cNvPr id="895" name="Google Shape;895;p8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896" name="Google Shape;896;p85"/>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897" name="Google Shape;897;p85"/>
          <p:cNvPicPr preferRelativeResize="0"/>
          <p:nvPr/>
        </p:nvPicPr>
        <p:blipFill>
          <a:blip r:embed="rId3">
            <a:alphaModFix/>
          </a:blip>
          <a:stretch>
            <a:fillRect/>
          </a:stretch>
        </p:blipFill>
        <p:spPr>
          <a:xfrm>
            <a:off x="2752725" y="1200150"/>
            <a:ext cx="3638550" cy="4457700"/>
          </a:xfrm>
          <a:prstGeom prst="rect">
            <a:avLst/>
          </a:prstGeom>
          <a:noFill/>
          <a:ln>
            <a:noFill/>
          </a:ln>
        </p:spPr>
      </p:pic>
      <p:cxnSp>
        <p:nvCxnSpPr>
          <p:cNvPr id="898" name="Google Shape;898;p85"/>
          <p:cNvCxnSpPr/>
          <p:nvPr/>
        </p:nvCxnSpPr>
        <p:spPr>
          <a:xfrm flipH="1">
            <a:off x="6221650" y="2158825"/>
            <a:ext cx="833700" cy="88800"/>
          </a:xfrm>
          <a:prstGeom prst="straightConnector1">
            <a:avLst/>
          </a:prstGeom>
          <a:noFill/>
          <a:ln cap="flat" cmpd="sng" w="9525">
            <a:solidFill>
              <a:schemeClr val="dk2"/>
            </a:solidFill>
            <a:prstDash val="solid"/>
            <a:round/>
            <a:headEnd len="med" w="med" type="none"/>
            <a:tailEnd len="med" w="med" type="triangle"/>
          </a:ln>
        </p:spPr>
      </p:cxnSp>
      <p:sp>
        <p:nvSpPr>
          <p:cNvPr id="899" name="Google Shape;899;p85"/>
          <p:cNvSpPr txBox="1"/>
          <p:nvPr/>
        </p:nvSpPr>
        <p:spPr>
          <a:xfrm>
            <a:off x="6981000" y="20031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PARACHUTE</a:t>
            </a:r>
            <a:endParaRPr/>
          </a:p>
        </p:txBody>
      </p:sp>
      <p:cxnSp>
        <p:nvCxnSpPr>
          <p:cNvPr id="900" name="Google Shape;900;p85"/>
          <p:cNvCxnSpPr/>
          <p:nvPr/>
        </p:nvCxnSpPr>
        <p:spPr>
          <a:xfrm rot="10800000">
            <a:off x="5150175" y="3888825"/>
            <a:ext cx="1361700" cy="207300"/>
          </a:xfrm>
          <a:prstGeom prst="straightConnector1">
            <a:avLst/>
          </a:prstGeom>
          <a:noFill/>
          <a:ln cap="flat" cmpd="sng" w="9525">
            <a:solidFill>
              <a:schemeClr val="dk2"/>
            </a:solidFill>
            <a:prstDash val="solid"/>
            <a:round/>
            <a:headEnd len="med" w="med" type="none"/>
            <a:tailEnd len="med" w="med" type="triangle"/>
          </a:ln>
        </p:spPr>
      </p:cxnSp>
      <p:sp>
        <p:nvSpPr>
          <p:cNvPr id="901" name="Google Shape;901;p85"/>
          <p:cNvSpPr txBox="1"/>
          <p:nvPr/>
        </p:nvSpPr>
        <p:spPr>
          <a:xfrm>
            <a:off x="6452700" y="38888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Cotton lines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8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907" name="Google Shape;907;p8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08" name="Google Shape;908;p8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909" name="Google Shape;909;p86"/>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Container</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pic>
        <p:nvPicPr>
          <p:cNvPr id="910" name="Google Shape;910;p86"/>
          <p:cNvPicPr preferRelativeResize="0"/>
          <p:nvPr/>
        </p:nvPicPr>
        <p:blipFill>
          <a:blip r:embed="rId3">
            <a:alphaModFix/>
          </a:blip>
          <a:stretch>
            <a:fillRect/>
          </a:stretch>
        </p:blipFill>
        <p:spPr>
          <a:xfrm>
            <a:off x="1128713" y="1685247"/>
            <a:ext cx="6886574" cy="4155402"/>
          </a:xfrm>
          <a:prstGeom prst="rect">
            <a:avLst/>
          </a:prstGeom>
          <a:noFill/>
          <a:ln>
            <a:noFill/>
          </a:ln>
        </p:spPr>
      </p:pic>
      <p:sp>
        <p:nvSpPr>
          <p:cNvPr id="911" name="Google Shape;911;p8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12" name="Google Shape;912;p8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913" name="Google Shape;913;p86"/>
          <p:cNvCxnSpPr>
            <a:stCxn id="914" idx="1"/>
          </p:cNvCxnSpPr>
          <p:nvPr/>
        </p:nvCxnSpPr>
        <p:spPr>
          <a:xfrm flipH="1">
            <a:off x="5358000" y="3414051"/>
            <a:ext cx="2185800" cy="59400"/>
          </a:xfrm>
          <a:prstGeom prst="straightConnector1">
            <a:avLst/>
          </a:prstGeom>
          <a:noFill/>
          <a:ln cap="flat" cmpd="sng" w="9525">
            <a:solidFill>
              <a:schemeClr val="dk2"/>
            </a:solidFill>
            <a:prstDash val="solid"/>
            <a:round/>
            <a:headEnd len="med" w="med" type="none"/>
            <a:tailEnd len="med" w="med" type="triangle"/>
          </a:ln>
        </p:spPr>
      </p:cxnSp>
      <p:cxnSp>
        <p:nvCxnSpPr>
          <p:cNvPr id="915" name="Google Shape;915;p86"/>
          <p:cNvCxnSpPr/>
          <p:nvPr/>
        </p:nvCxnSpPr>
        <p:spPr>
          <a:xfrm flipH="1" rot="10800000">
            <a:off x="3591825" y="4578600"/>
            <a:ext cx="1115100" cy="1184100"/>
          </a:xfrm>
          <a:prstGeom prst="straightConnector1">
            <a:avLst/>
          </a:prstGeom>
          <a:noFill/>
          <a:ln cap="flat" cmpd="sng" w="9525">
            <a:solidFill>
              <a:schemeClr val="dk2"/>
            </a:solidFill>
            <a:prstDash val="solid"/>
            <a:round/>
            <a:headEnd len="med" w="med" type="none"/>
            <a:tailEnd len="med" w="med" type="triangle"/>
          </a:ln>
        </p:spPr>
      </p:cxnSp>
      <p:sp>
        <p:nvSpPr>
          <p:cNvPr id="914" name="Google Shape;914;p86"/>
          <p:cNvSpPr txBox="1"/>
          <p:nvPr/>
        </p:nvSpPr>
        <p:spPr>
          <a:xfrm>
            <a:off x="7543800" y="2890701"/>
            <a:ext cx="1307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Container Hatches to access electronics</a:t>
            </a:r>
            <a:endParaRPr/>
          </a:p>
        </p:txBody>
      </p:sp>
      <p:sp>
        <p:nvSpPr>
          <p:cNvPr id="916" name="Google Shape;916;p86"/>
          <p:cNvSpPr txBox="1"/>
          <p:nvPr/>
        </p:nvSpPr>
        <p:spPr>
          <a:xfrm>
            <a:off x="2654400" y="57012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Parachute chamber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922" name="Google Shape;922;p87"/>
          <p:cNvSpPr txBox="1"/>
          <p:nvPr>
            <p:ph idx="1" type="body"/>
          </p:nvPr>
        </p:nvSpPr>
        <p:spPr>
          <a:xfrm>
            <a:off x="228600" y="1066800"/>
            <a:ext cx="4794000" cy="15708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Container</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sp>
        <p:nvSpPr>
          <p:cNvPr id="923" name="Google Shape;923;p8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24" name="Google Shape;924;p8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925" name="Google Shape;925;p8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26" name="Google Shape;926;p8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27" name="Google Shape;927;p87"/>
          <p:cNvPicPr preferRelativeResize="0"/>
          <p:nvPr/>
        </p:nvPicPr>
        <p:blipFill>
          <a:blip r:embed="rId3">
            <a:alphaModFix/>
          </a:blip>
          <a:stretch>
            <a:fillRect/>
          </a:stretch>
        </p:blipFill>
        <p:spPr>
          <a:xfrm>
            <a:off x="2335063" y="1564684"/>
            <a:ext cx="4473875" cy="4651842"/>
          </a:xfrm>
          <a:prstGeom prst="rect">
            <a:avLst/>
          </a:prstGeom>
          <a:noFill/>
          <a:ln>
            <a:noFill/>
          </a:ln>
        </p:spPr>
      </p:pic>
      <p:cxnSp>
        <p:nvCxnSpPr>
          <p:cNvPr id="928" name="Google Shape;928;p87"/>
          <p:cNvCxnSpPr>
            <a:stCxn id="929" idx="1"/>
          </p:cNvCxnSpPr>
          <p:nvPr/>
        </p:nvCxnSpPr>
        <p:spPr>
          <a:xfrm rot="10800000">
            <a:off x="6265825" y="3838400"/>
            <a:ext cx="900000" cy="679500"/>
          </a:xfrm>
          <a:prstGeom prst="straightConnector1">
            <a:avLst/>
          </a:prstGeom>
          <a:noFill/>
          <a:ln cap="flat" cmpd="sng" w="9525">
            <a:solidFill>
              <a:srgbClr val="FF0000"/>
            </a:solidFill>
            <a:prstDash val="solid"/>
            <a:round/>
            <a:headEnd len="med" w="med" type="none"/>
            <a:tailEnd len="med" w="med" type="triangle"/>
          </a:ln>
        </p:spPr>
      </p:cxnSp>
      <p:sp>
        <p:nvSpPr>
          <p:cNvPr id="929" name="Google Shape;929;p87"/>
          <p:cNvSpPr txBox="1"/>
          <p:nvPr/>
        </p:nvSpPr>
        <p:spPr>
          <a:xfrm>
            <a:off x="7165825" y="431780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Top electronics bay</a:t>
            </a:r>
            <a:endParaRPr/>
          </a:p>
        </p:txBody>
      </p:sp>
      <p:sp>
        <p:nvSpPr>
          <p:cNvPr id="930" name="Google Shape;930;p87"/>
          <p:cNvSpPr txBox="1"/>
          <p:nvPr/>
        </p:nvSpPr>
        <p:spPr>
          <a:xfrm>
            <a:off x="128275" y="19439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Rotation sensor</a:t>
            </a:r>
            <a:endParaRPr/>
          </a:p>
        </p:txBody>
      </p:sp>
      <p:cxnSp>
        <p:nvCxnSpPr>
          <p:cNvPr id="931" name="Google Shape;931;p87"/>
          <p:cNvCxnSpPr/>
          <p:nvPr/>
        </p:nvCxnSpPr>
        <p:spPr>
          <a:xfrm>
            <a:off x="1519625" y="2180750"/>
            <a:ext cx="1401300" cy="1055700"/>
          </a:xfrm>
          <a:prstGeom prst="straightConnector1">
            <a:avLst/>
          </a:prstGeom>
          <a:noFill/>
          <a:ln cap="flat" cmpd="sng" w="9525">
            <a:solidFill>
              <a:srgbClr val="FF0000"/>
            </a:solidFill>
            <a:prstDash val="solid"/>
            <a:round/>
            <a:headEnd len="med" w="med" type="none"/>
            <a:tailEnd len="med" w="med" type="triangle"/>
          </a:ln>
        </p:spPr>
      </p:cxnSp>
      <p:sp>
        <p:nvSpPr>
          <p:cNvPr id="932" name="Google Shape;932;p87"/>
          <p:cNvSpPr txBox="1"/>
          <p:nvPr/>
        </p:nvSpPr>
        <p:spPr>
          <a:xfrm>
            <a:off x="532850" y="39174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XBEE</a:t>
            </a:r>
            <a:endParaRPr/>
          </a:p>
        </p:txBody>
      </p:sp>
      <p:cxnSp>
        <p:nvCxnSpPr>
          <p:cNvPr id="933" name="Google Shape;933;p87"/>
          <p:cNvCxnSpPr/>
          <p:nvPr/>
        </p:nvCxnSpPr>
        <p:spPr>
          <a:xfrm>
            <a:off x="1272925" y="4144400"/>
            <a:ext cx="2101800" cy="173400"/>
          </a:xfrm>
          <a:prstGeom prst="straightConnector1">
            <a:avLst/>
          </a:prstGeom>
          <a:noFill/>
          <a:ln cap="flat" cmpd="sng" w="9525">
            <a:solidFill>
              <a:srgbClr val="FF0000"/>
            </a:solidFill>
            <a:prstDash val="solid"/>
            <a:round/>
            <a:headEnd len="med" w="med" type="none"/>
            <a:tailEnd len="med" w="med" type="triangle"/>
          </a:ln>
        </p:spPr>
      </p:cxnSp>
      <p:sp>
        <p:nvSpPr>
          <p:cNvPr id="934" name="Google Shape;934;p87"/>
          <p:cNvSpPr txBox="1"/>
          <p:nvPr/>
        </p:nvSpPr>
        <p:spPr>
          <a:xfrm>
            <a:off x="7380975" y="31576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Real time clock</a:t>
            </a:r>
            <a:endParaRPr/>
          </a:p>
        </p:txBody>
      </p:sp>
      <p:cxnSp>
        <p:nvCxnSpPr>
          <p:cNvPr id="935" name="Google Shape;935;p87"/>
          <p:cNvCxnSpPr>
            <a:stCxn id="934" idx="1"/>
          </p:cNvCxnSpPr>
          <p:nvPr/>
        </p:nvCxnSpPr>
        <p:spPr>
          <a:xfrm flipH="1">
            <a:off x="6108075" y="3357750"/>
            <a:ext cx="1272900" cy="17100"/>
          </a:xfrm>
          <a:prstGeom prst="straightConnector1">
            <a:avLst/>
          </a:prstGeom>
          <a:noFill/>
          <a:ln cap="flat" cmpd="sng" w="9525">
            <a:solidFill>
              <a:srgbClr val="FF0000"/>
            </a:solidFill>
            <a:prstDash val="solid"/>
            <a:round/>
            <a:headEnd len="med" w="med" type="none"/>
            <a:tailEnd len="med" w="med" type="triangle"/>
          </a:ln>
        </p:spPr>
      </p:cxnSp>
      <p:cxnSp>
        <p:nvCxnSpPr>
          <p:cNvPr id="936" name="Google Shape;936;p87"/>
          <p:cNvCxnSpPr/>
          <p:nvPr/>
        </p:nvCxnSpPr>
        <p:spPr>
          <a:xfrm flipH="1">
            <a:off x="4460325" y="2161000"/>
            <a:ext cx="591900" cy="690900"/>
          </a:xfrm>
          <a:prstGeom prst="straightConnector1">
            <a:avLst/>
          </a:prstGeom>
          <a:noFill/>
          <a:ln cap="flat" cmpd="sng" w="9525">
            <a:solidFill>
              <a:srgbClr val="FF0000"/>
            </a:solidFill>
            <a:prstDash val="solid"/>
            <a:round/>
            <a:headEnd len="med" w="med" type="none"/>
            <a:tailEnd len="med" w="med" type="triangle"/>
          </a:ln>
        </p:spPr>
      </p:cxnSp>
      <p:cxnSp>
        <p:nvCxnSpPr>
          <p:cNvPr id="937" name="Google Shape;937;p87"/>
          <p:cNvCxnSpPr/>
          <p:nvPr/>
        </p:nvCxnSpPr>
        <p:spPr>
          <a:xfrm flipH="1">
            <a:off x="5022500" y="2161000"/>
            <a:ext cx="39600" cy="1756500"/>
          </a:xfrm>
          <a:prstGeom prst="straightConnector1">
            <a:avLst/>
          </a:prstGeom>
          <a:noFill/>
          <a:ln cap="flat" cmpd="sng" w="9525">
            <a:solidFill>
              <a:srgbClr val="FF0000"/>
            </a:solidFill>
            <a:prstDash val="solid"/>
            <a:round/>
            <a:headEnd len="med" w="med" type="none"/>
            <a:tailEnd len="med" w="med" type="triangle"/>
          </a:ln>
        </p:spPr>
      </p:cxnSp>
      <p:sp>
        <p:nvSpPr>
          <p:cNvPr id="938" name="Google Shape;938;p87"/>
          <p:cNvSpPr txBox="1"/>
          <p:nvPr/>
        </p:nvSpPr>
        <p:spPr>
          <a:xfrm>
            <a:off x="4706875" y="1835913"/>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Servo</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p88"/>
          <p:cNvPicPr preferRelativeResize="0"/>
          <p:nvPr/>
        </p:nvPicPr>
        <p:blipFill>
          <a:blip r:embed="rId3">
            <a:alphaModFix/>
          </a:blip>
          <a:stretch>
            <a:fillRect/>
          </a:stretch>
        </p:blipFill>
        <p:spPr>
          <a:xfrm>
            <a:off x="2312975" y="1278275"/>
            <a:ext cx="4518049" cy="4758650"/>
          </a:xfrm>
          <a:prstGeom prst="rect">
            <a:avLst/>
          </a:prstGeom>
          <a:noFill/>
          <a:ln>
            <a:noFill/>
          </a:ln>
        </p:spPr>
      </p:pic>
      <p:sp>
        <p:nvSpPr>
          <p:cNvPr id="944" name="Google Shape;944;p8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945" name="Google Shape;945;p8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46" name="Google Shape;946;p8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947" name="Google Shape;947;p88"/>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Container</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sp>
        <p:nvSpPr>
          <p:cNvPr id="948" name="Google Shape;948;p8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49" name="Google Shape;949;p8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950" name="Google Shape;950;p88"/>
          <p:cNvCxnSpPr/>
          <p:nvPr/>
        </p:nvCxnSpPr>
        <p:spPr>
          <a:xfrm flipH="1">
            <a:off x="5476550" y="2062325"/>
            <a:ext cx="1638000" cy="1894800"/>
          </a:xfrm>
          <a:prstGeom prst="straightConnector1">
            <a:avLst/>
          </a:prstGeom>
          <a:noFill/>
          <a:ln cap="flat" cmpd="sng" w="9525">
            <a:solidFill>
              <a:srgbClr val="FF0000"/>
            </a:solidFill>
            <a:prstDash val="solid"/>
            <a:round/>
            <a:headEnd len="med" w="med" type="none"/>
            <a:tailEnd len="med" w="med" type="triangle"/>
          </a:ln>
        </p:spPr>
      </p:cxnSp>
      <p:sp>
        <p:nvSpPr>
          <p:cNvPr id="951" name="Google Shape;951;p88"/>
          <p:cNvSpPr txBox="1"/>
          <p:nvPr/>
        </p:nvSpPr>
        <p:spPr>
          <a:xfrm>
            <a:off x="6831025" y="17224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Bottom electronics bay</a:t>
            </a:r>
            <a:endParaRPr/>
          </a:p>
        </p:txBody>
      </p:sp>
      <p:sp>
        <p:nvSpPr>
          <p:cNvPr id="952" name="Google Shape;952;p88"/>
          <p:cNvSpPr txBox="1"/>
          <p:nvPr/>
        </p:nvSpPr>
        <p:spPr>
          <a:xfrm>
            <a:off x="473650" y="17388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Camera</a:t>
            </a:r>
            <a:endParaRPr/>
          </a:p>
        </p:txBody>
      </p:sp>
      <p:cxnSp>
        <p:nvCxnSpPr>
          <p:cNvPr id="953" name="Google Shape;953;p88"/>
          <p:cNvCxnSpPr/>
          <p:nvPr/>
        </p:nvCxnSpPr>
        <p:spPr>
          <a:xfrm>
            <a:off x="1332125" y="1993250"/>
            <a:ext cx="2792700" cy="69000"/>
          </a:xfrm>
          <a:prstGeom prst="straightConnector1">
            <a:avLst/>
          </a:prstGeom>
          <a:noFill/>
          <a:ln cap="flat" cmpd="sng" w="9525">
            <a:solidFill>
              <a:srgbClr val="FF0000"/>
            </a:solidFill>
            <a:prstDash val="solid"/>
            <a:round/>
            <a:headEnd len="med" w="med" type="none"/>
            <a:tailEnd len="med" w="med" type="triangle"/>
          </a:ln>
        </p:spPr>
      </p:cxnSp>
      <p:sp>
        <p:nvSpPr>
          <p:cNvPr id="954" name="Google Shape;954;p88"/>
          <p:cNvSpPr txBox="1"/>
          <p:nvPr/>
        </p:nvSpPr>
        <p:spPr>
          <a:xfrm>
            <a:off x="473650" y="27431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Servo</a:t>
            </a:r>
            <a:endParaRPr/>
          </a:p>
        </p:txBody>
      </p:sp>
      <p:cxnSp>
        <p:nvCxnSpPr>
          <p:cNvPr id="955" name="Google Shape;955;p88"/>
          <p:cNvCxnSpPr/>
          <p:nvPr/>
        </p:nvCxnSpPr>
        <p:spPr>
          <a:xfrm>
            <a:off x="1134775" y="2999750"/>
            <a:ext cx="2555700" cy="365100"/>
          </a:xfrm>
          <a:prstGeom prst="straightConnector1">
            <a:avLst/>
          </a:prstGeom>
          <a:noFill/>
          <a:ln cap="flat" cmpd="sng" w="9525">
            <a:solidFill>
              <a:srgbClr val="FF0000"/>
            </a:solidFill>
            <a:prstDash val="solid"/>
            <a:round/>
            <a:headEnd len="med" w="med" type="none"/>
            <a:tailEnd len="med" w="med" type="triangle"/>
          </a:ln>
        </p:spPr>
      </p:cxnSp>
      <p:sp>
        <p:nvSpPr>
          <p:cNvPr id="956" name="Google Shape;956;p88"/>
          <p:cNvSpPr txBox="1"/>
          <p:nvPr/>
        </p:nvSpPr>
        <p:spPr>
          <a:xfrm>
            <a:off x="473650" y="4334080"/>
            <a:ext cx="101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Arduino mega 2560 mini</a:t>
            </a:r>
            <a:endParaRPr/>
          </a:p>
        </p:txBody>
      </p:sp>
      <p:cxnSp>
        <p:nvCxnSpPr>
          <p:cNvPr id="957" name="Google Shape;957;p88"/>
          <p:cNvCxnSpPr>
            <a:stCxn id="956" idx="3"/>
          </p:cNvCxnSpPr>
          <p:nvPr/>
        </p:nvCxnSpPr>
        <p:spPr>
          <a:xfrm flipH="1" rot="10800000">
            <a:off x="1488250" y="4598230"/>
            <a:ext cx="2478600" cy="151500"/>
          </a:xfrm>
          <a:prstGeom prst="straightConnector1">
            <a:avLst/>
          </a:prstGeom>
          <a:noFill/>
          <a:ln cap="flat" cmpd="sng" w="9525">
            <a:solidFill>
              <a:srgbClr val="FF0000"/>
            </a:solidFill>
            <a:prstDash val="solid"/>
            <a:round/>
            <a:headEnd len="med" w="med" type="none"/>
            <a:tailEnd len="med" w="med" type="triangle"/>
          </a:ln>
        </p:spPr>
      </p:cxnSp>
      <p:sp>
        <p:nvSpPr>
          <p:cNvPr id="958" name="Google Shape;958;p88"/>
          <p:cNvSpPr txBox="1"/>
          <p:nvPr/>
        </p:nvSpPr>
        <p:spPr>
          <a:xfrm>
            <a:off x="7213225" y="4099988"/>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Buzzer</a:t>
            </a:r>
            <a:endParaRPr/>
          </a:p>
        </p:txBody>
      </p:sp>
      <p:cxnSp>
        <p:nvCxnSpPr>
          <p:cNvPr id="959" name="Google Shape;959;p88"/>
          <p:cNvCxnSpPr>
            <a:stCxn id="958" idx="1"/>
          </p:cNvCxnSpPr>
          <p:nvPr/>
        </p:nvCxnSpPr>
        <p:spPr>
          <a:xfrm flipH="1">
            <a:off x="6009325" y="4300088"/>
            <a:ext cx="1203900" cy="169800"/>
          </a:xfrm>
          <a:prstGeom prst="straightConnector1">
            <a:avLst/>
          </a:prstGeom>
          <a:noFill/>
          <a:ln cap="flat" cmpd="sng" w="9525">
            <a:solidFill>
              <a:srgbClr val="FF0000"/>
            </a:solidFill>
            <a:prstDash val="solid"/>
            <a:round/>
            <a:headEnd len="med" w="med" type="none"/>
            <a:tailEnd len="med" w="med" type="triangle"/>
          </a:ln>
        </p:spPr>
      </p:cxnSp>
      <p:cxnSp>
        <p:nvCxnSpPr>
          <p:cNvPr id="960" name="Google Shape;960;p88"/>
          <p:cNvCxnSpPr>
            <a:stCxn id="961" idx="1"/>
          </p:cNvCxnSpPr>
          <p:nvPr/>
        </p:nvCxnSpPr>
        <p:spPr>
          <a:xfrm rot="10800000">
            <a:off x="4855050" y="2990900"/>
            <a:ext cx="2766000" cy="310800"/>
          </a:xfrm>
          <a:prstGeom prst="straightConnector1">
            <a:avLst/>
          </a:prstGeom>
          <a:noFill/>
          <a:ln cap="flat" cmpd="sng" w="9525">
            <a:solidFill>
              <a:srgbClr val="FF0000"/>
            </a:solidFill>
            <a:prstDash val="solid"/>
            <a:round/>
            <a:headEnd len="med" w="med" type="none"/>
            <a:tailEnd len="med" w="med" type="triangle"/>
          </a:ln>
        </p:spPr>
      </p:cxnSp>
      <p:sp>
        <p:nvSpPr>
          <p:cNvPr id="961" name="Google Shape;961;p88"/>
          <p:cNvSpPr txBox="1"/>
          <p:nvPr/>
        </p:nvSpPr>
        <p:spPr>
          <a:xfrm>
            <a:off x="7621050" y="2455100"/>
            <a:ext cx="1445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3D printed gears for rotate the camera and the encoder in concordancy driven by the servo</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89"/>
          <p:cNvPicPr preferRelativeResize="0"/>
          <p:nvPr/>
        </p:nvPicPr>
        <p:blipFill>
          <a:blip r:embed="rId3">
            <a:alphaModFix/>
          </a:blip>
          <a:stretch>
            <a:fillRect/>
          </a:stretch>
        </p:blipFill>
        <p:spPr>
          <a:xfrm>
            <a:off x="2514600" y="1557663"/>
            <a:ext cx="4340475" cy="3742675"/>
          </a:xfrm>
          <a:prstGeom prst="rect">
            <a:avLst/>
          </a:prstGeom>
          <a:noFill/>
          <a:ln>
            <a:noFill/>
          </a:ln>
        </p:spPr>
      </p:pic>
      <p:sp>
        <p:nvSpPr>
          <p:cNvPr id="967" name="Google Shape;967;p89"/>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Container</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sp>
        <p:nvSpPr>
          <p:cNvPr id="968" name="Google Shape;968;p8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969" name="Google Shape;969;p8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70" name="Google Shape;970;p8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971" name="Google Shape;971;p8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72" name="Google Shape;972;p8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73" name="Google Shape;973;p89"/>
          <p:cNvSpPr txBox="1"/>
          <p:nvPr/>
        </p:nvSpPr>
        <p:spPr>
          <a:xfrm>
            <a:off x="473650" y="17388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Slip ring</a:t>
            </a:r>
            <a:endParaRPr/>
          </a:p>
        </p:txBody>
      </p:sp>
      <p:cxnSp>
        <p:nvCxnSpPr>
          <p:cNvPr id="974" name="Google Shape;974;p89"/>
          <p:cNvCxnSpPr/>
          <p:nvPr/>
        </p:nvCxnSpPr>
        <p:spPr>
          <a:xfrm>
            <a:off x="1332125" y="1993250"/>
            <a:ext cx="2466900" cy="1016400"/>
          </a:xfrm>
          <a:prstGeom prst="straightConnector1">
            <a:avLst/>
          </a:prstGeom>
          <a:noFill/>
          <a:ln cap="flat" cmpd="sng" w="9525">
            <a:solidFill>
              <a:srgbClr val="FF0000"/>
            </a:solidFill>
            <a:prstDash val="solid"/>
            <a:round/>
            <a:headEnd len="med" w="med" type="none"/>
            <a:tailEnd len="med" w="med" type="triangle"/>
          </a:ln>
        </p:spPr>
      </p:cxnSp>
      <p:sp>
        <p:nvSpPr>
          <p:cNvPr id="975" name="Google Shape;975;p89"/>
          <p:cNvSpPr txBox="1"/>
          <p:nvPr/>
        </p:nvSpPr>
        <p:spPr>
          <a:xfrm>
            <a:off x="7144150" y="5195288"/>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Adafruit gps</a:t>
            </a:r>
            <a:endParaRPr/>
          </a:p>
        </p:txBody>
      </p:sp>
      <p:cxnSp>
        <p:nvCxnSpPr>
          <p:cNvPr id="976" name="Google Shape;976;p89"/>
          <p:cNvCxnSpPr>
            <a:stCxn id="975" idx="1"/>
          </p:cNvCxnSpPr>
          <p:nvPr/>
        </p:nvCxnSpPr>
        <p:spPr>
          <a:xfrm rot="10800000">
            <a:off x="6098050" y="5002988"/>
            <a:ext cx="1046100" cy="392400"/>
          </a:xfrm>
          <a:prstGeom prst="straightConnector1">
            <a:avLst/>
          </a:prstGeom>
          <a:noFill/>
          <a:ln cap="flat" cmpd="sng" w="9525">
            <a:solidFill>
              <a:srgbClr val="FF0000"/>
            </a:solidFill>
            <a:prstDash val="solid"/>
            <a:round/>
            <a:headEnd len="med" w="med" type="none"/>
            <a:tailEnd len="med" w="med" type="triangle"/>
          </a:ln>
        </p:spPr>
      </p:cxnSp>
      <p:sp>
        <p:nvSpPr>
          <p:cNvPr id="977" name="Google Shape;977;p89"/>
          <p:cNvSpPr txBox="1"/>
          <p:nvPr/>
        </p:nvSpPr>
        <p:spPr>
          <a:xfrm>
            <a:off x="7706625" y="31477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Encoder</a:t>
            </a:r>
            <a:endParaRPr/>
          </a:p>
        </p:txBody>
      </p:sp>
      <p:cxnSp>
        <p:nvCxnSpPr>
          <p:cNvPr id="978" name="Google Shape;978;p89"/>
          <p:cNvCxnSpPr>
            <a:stCxn id="977" idx="1"/>
          </p:cNvCxnSpPr>
          <p:nvPr/>
        </p:nvCxnSpPr>
        <p:spPr>
          <a:xfrm flipH="1">
            <a:off x="6542325" y="3347875"/>
            <a:ext cx="1164300" cy="816300"/>
          </a:xfrm>
          <a:prstGeom prst="straightConnector1">
            <a:avLst/>
          </a:prstGeom>
          <a:noFill/>
          <a:ln cap="flat" cmpd="sng" w="9525">
            <a:solidFill>
              <a:srgbClr val="FF0000"/>
            </a:solidFill>
            <a:prstDash val="solid"/>
            <a:round/>
            <a:headEnd len="med" w="med" type="none"/>
            <a:tailEnd len="med" w="med" type="triangle"/>
          </a:ln>
        </p:spPr>
      </p:cxnSp>
      <p:sp>
        <p:nvSpPr>
          <p:cNvPr id="979" name="Google Shape;979;p89"/>
          <p:cNvSpPr txBox="1"/>
          <p:nvPr/>
        </p:nvSpPr>
        <p:spPr>
          <a:xfrm>
            <a:off x="7632075" y="12279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Battery</a:t>
            </a:r>
            <a:endParaRPr/>
          </a:p>
        </p:txBody>
      </p:sp>
      <p:cxnSp>
        <p:nvCxnSpPr>
          <p:cNvPr id="980" name="Google Shape;980;p89"/>
          <p:cNvCxnSpPr>
            <a:stCxn id="979" idx="1"/>
          </p:cNvCxnSpPr>
          <p:nvPr/>
        </p:nvCxnSpPr>
        <p:spPr>
          <a:xfrm flipH="1">
            <a:off x="6039075" y="1428075"/>
            <a:ext cx="1593000" cy="407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986" name="Google Shape;986;p9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87" name="Google Shape;987;p9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988" name="Google Shape;988;p90"/>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Payload</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sp>
        <p:nvSpPr>
          <p:cNvPr id="989" name="Google Shape;989;p9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990" name="Google Shape;990;p9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91" name="Google Shape;991;p90"/>
          <p:cNvPicPr preferRelativeResize="0"/>
          <p:nvPr/>
        </p:nvPicPr>
        <p:blipFill>
          <a:blip r:embed="rId3">
            <a:alphaModFix/>
          </a:blip>
          <a:stretch>
            <a:fillRect/>
          </a:stretch>
        </p:blipFill>
        <p:spPr>
          <a:xfrm>
            <a:off x="228600" y="1965512"/>
            <a:ext cx="8686801" cy="3384185"/>
          </a:xfrm>
          <a:prstGeom prst="rect">
            <a:avLst/>
          </a:prstGeom>
          <a:noFill/>
          <a:ln>
            <a:noFill/>
          </a:ln>
        </p:spPr>
      </p:pic>
      <p:sp>
        <p:nvSpPr>
          <p:cNvPr id="992" name="Google Shape;992;p90"/>
          <p:cNvSpPr txBox="1"/>
          <p:nvPr/>
        </p:nvSpPr>
        <p:spPr>
          <a:xfrm>
            <a:off x="1776175" y="56640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Rotation sensor</a:t>
            </a:r>
            <a:endParaRPr/>
          </a:p>
        </p:txBody>
      </p:sp>
      <p:cxnSp>
        <p:nvCxnSpPr>
          <p:cNvPr id="993" name="Google Shape;993;p90"/>
          <p:cNvCxnSpPr/>
          <p:nvPr/>
        </p:nvCxnSpPr>
        <p:spPr>
          <a:xfrm rot="10800000">
            <a:off x="1865025" y="3730000"/>
            <a:ext cx="167700" cy="2003100"/>
          </a:xfrm>
          <a:prstGeom prst="straightConnector1">
            <a:avLst/>
          </a:prstGeom>
          <a:noFill/>
          <a:ln cap="flat" cmpd="sng" w="9525">
            <a:solidFill>
              <a:srgbClr val="FF0000"/>
            </a:solidFill>
            <a:prstDash val="solid"/>
            <a:round/>
            <a:headEnd len="med" w="med" type="none"/>
            <a:tailEnd len="med" w="med" type="triangle"/>
          </a:ln>
        </p:spPr>
      </p:cxnSp>
      <p:sp>
        <p:nvSpPr>
          <p:cNvPr id="994" name="Google Shape;994;p90"/>
          <p:cNvSpPr txBox="1"/>
          <p:nvPr/>
        </p:nvSpPr>
        <p:spPr>
          <a:xfrm>
            <a:off x="3246450" y="138147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Arduino nano</a:t>
            </a:r>
            <a:endParaRPr/>
          </a:p>
        </p:txBody>
      </p:sp>
      <p:cxnSp>
        <p:nvCxnSpPr>
          <p:cNvPr id="995" name="Google Shape;995;p90"/>
          <p:cNvCxnSpPr/>
          <p:nvPr/>
        </p:nvCxnSpPr>
        <p:spPr>
          <a:xfrm flipH="1">
            <a:off x="2022625" y="1647900"/>
            <a:ext cx="1263300" cy="1322400"/>
          </a:xfrm>
          <a:prstGeom prst="straightConnector1">
            <a:avLst/>
          </a:prstGeom>
          <a:noFill/>
          <a:ln cap="flat" cmpd="sng" w="9525">
            <a:solidFill>
              <a:srgbClr val="FF0000"/>
            </a:solidFill>
            <a:prstDash val="solid"/>
            <a:round/>
            <a:headEnd len="med" w="med" type="none"/>
            <a:tailEnd len="med" w="med" type="triangle"/>
          </a:ln>
        </p:spPr>
      </p:cxnSp>
      <p:sp>
        <p:nvSpPr>
          <p:cNvPr id="996" name="Google Shape;996;p90"/>
          <p:cNvSpPr txBox="1"/>
          <p:nvPr/>
        </p:nvSpPr>
        <p:spPr>
          <a:xfrm>
            <a:off x="3700350" y="55335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Batteries</a:t>
            </a:r>
            <a:endParaRPr/>
          </a:p>
        </p:txBody>
      </p:sp>
      <p:cxnSp>
        <p:nvCxnSpPr>
          <p:cNvPr id="997" name="Google Shape;997;p90"/>
          <p:cNvCxnSpPr>
            <a:stCxn id="996" idx="1"/>
          </p:cNvCxnSpPr>
          <p:nvPr/>
        </p:nvCxnSpPr>
        <p:spPr>
          <a:xfrm rot="10800000">
            <a:off x="2417550" y="3700225"/>
            <a:ext cx="1282800" cy="2033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9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003" name="Google Shape;1003;p9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04" name="Google Shape;1004;p9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Overview</a:t>
            </a:r>
            <a:endParaRPr/>
          </a:p>
        </p:txBody>
      </p:sp>
      <p:sp>
        <p:nvSpPr>
          <p:cNvPr id="1005" name="Google Shape;1005;p9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Payload</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sp>
        <p:nvSpPr>
          <p:cNvPr id="1006" name="Google Shape;1006;p9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07" name="Google Shape;1007;p9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8" name="Google Shape;1008;p91"/>
          <p:cNvSpPr txBox="1"/>
          <p:nvPr/>
        </p:nvSpPr>
        <p:spPr>
          <a:xfrm>
            <a:off x="858475" y="26445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XBEE</a:t>
            </a:r>
            <a:endParaRPr/>
          </a:p>
        </p:txBody>
      </p:sp>
      <p:pic>
        <p:nvPicPr>
          <p:cNvPr id="1009" name="Google Shape;1009;p91"/>
          <p:cNvPicPr preferRelativeResize="0"/>
          <p:nvPr/>
        </p:nvPicPr>
        <p:blipFill>
          <a:blip r:embed="rId3">
            <a:alphaModFix/>
          </a:blip>
          <a:stretch>
            <a:fillRect/>
          </a:stretch>
        </p:blipFill>
        <p:spPr>
          <a:xfrm>
            <a:off x="2743200" y="1066792"/>
            <a:ext cx="3910025" cy="4795820"/>
          </a:xfrm>
          <a:prstGeom prst="rect">
            <a:avLst/>
          </a:prstGeom>
          <a:noFill/>
          <a:ln>
            <a:noFill/>
          </a:ln>
        </p:spPr>
      </p:pic>
      <p:cxnSp>
        <p:nvCxnSpPr>
          <p:cNvPr id="1010" name="Google Shape;1010;p91"/>
          <p:cNvCxnSpPr/>
          <p:nvPr/>
        </p:nvCxnSpPr>
        <p:spPr>
          <a:xfrm>
            <a:off x="1549225" y="2891225"/>
            <a:ext cx="2230200" cy="769800"/>
          </a:xfrm>
          <a:prstGeom prst="straightConnector1">
            <a:avLst/>
          </a:prstGeom>
          <a:noFill/>
          <a:ln cap="flat" cmpd="sng" w="9525">
            <a:solidFill>
              <a:srgbClr val="FF0000"/>
            </a:solidFill>
            <a:prstDash val="solid"/>
            <a:round/>
            <a:headEnd len="med" w="med" type="none"/>
            <a:tailEnd len="med" w="med" type="triangle"/>
          </a:ln>
        </p:spPr>
      </p:cxnSp>
      <p:sp>
        <p:nvSpPr>
          <p:cNvPr id="1011" name="Google Shape;1011;p91"/>
          <p:cNvSpPr txBox="1"/>
          <p:nvPr/>
        </p:nvSpPr>
        <p:spPr>
          <a:xfrm>
            <a:off x="6933825" y="18507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Batteries</a:t>
            </a:r>
            <a:endParaRPr/>
          </a:p>
        </p:txBody>
      </p:sp>
      <p:cxnSp>
        <p:nvCxnSpPr>
          <p:cNvPr id="1012" name="Google Shape;1012;p91"/>
          <p:cNvCxnSpPr>
            <a:stCxn id="1011" idx="1"/>
          </p:cNvCxnSpPr>
          <p:nvPr/>
        </p:nvCxnSpPr>
        <p:spPr>
          <a:xfrm flipH="1">
            <a:off x="5729925" y="2050825"/>
            <a:ext cx="1203900" cy="993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018" name="Google Shape;1018;p9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19" name="Google Shape;1019;p9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Mechanical Subsystem </a:t>
            </a:r>
            <a:br>
              <a:rPr lang="en-US"/>
            </a:br>
            <a:r>
              <a:rPr lang="en-US"/>
              <a:t>Changes Since PDR</a:t>
            </a:r>
            <a:endParaRPr/>
          </a:p>
        </p:txBody>
      </p:sp>
      <p:sp>
        <p:nvSpPr>
          <p:cNvPr id="1020" name="Google Shape;1020;p9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21" name="Google Shape;1021;p9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22" name="Google Shape;1022;p92"/>
          <p:cNvSpPr txBox="1"/>
          <p:nvPr/>
        </p:nvSpPr>
        <p:spPr>
          <a:xfrm>
            <a:off x="228600" y="1088050"/>
            <a:ext cx="8640600" cy="923400"/>
          </a:xfrm>
          <a:prstGeom prst="rect">
            <a:avLst/>
          </a:prstGeom>
          <a:noFill/>
          <a:ln>
            <a:noFill/>
          </a:ln>
        </p:spPr>
        <p:txBody>
          <a:bodyPr anchorCtr="0" anchor="t" bIns="91425" lIns="91425" spcFirstLastPara="1" rIns="91425" wrap="square" tIns="91425">
            <a:spAutoFit/>
          </a:bodyPr>
          <a:lstStyle/>
          <a:p>
            <a:pPr indent="-342900" lvl="0" marL="342900" rtl="0" algn="l">
              <a:spcBef>
                <a:spcPts val="0"/>
              </a:spcBef>
              <a:spcAft>
                <a:spcPts val="0"/>
              </a:spcAft>
              <a:buClr>
                <a:schemeClr val="dk1"/>
              </a:buClr>
              <a:buSzPts val="2400"/>
              <a:buChar char="•"/>
            </a:pPr>
            <a:r>
              <a:rPr b="1" lang="en-US" sz="2400">
                <a:solidFill>
                  <a:schemeClr val="dk1"/>
                </a:solidFill>
              </a:rPr>
              <a:t>Hingue of the payload is removed and is closed using CA glue and opened with CA debonder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70" name="Google Shape;170;p2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71" name="Google Shape;171;p21"/>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Main Objectives</a:t>
            </a:r>
            <a:endParaRPr/>
          </a:p>
          <a:p>
            <a:pPr indent="0" lvl="0" marL="457200" marR="0" rtl="0" algn="just">
              <a:lnSpc>
                <a:spcPct val="100000"/>
              </a:lnSpc>
              <a:spcBef>
                <a:spcPts val="480"/>
              </a:spcBef>
              <a:spcAft>
                <a:spcPts val="0"/>
              </a:spcAft>
              <a:buNone/>
            </a:pPr>
            <a:r>
              <a:rPr lang="en-US"/>
              <a:t>▪Transmit data at 1 sample per second before released</a:t>
            </a:r>
            <a:r>
              <a:rPr lang="en-US"/>
              <a:t>.</a:t>
            </a:r>
            <a:endParaRPr/>
          </a:p>
          <a:p>
            <a:pPr indent="0" lvl="0" marL="457200" marR="0" rtl="0" algn="just">
              <a:lnSpc>
                <a:spcPct val="100000"/>
              </a:lnSpc>
              <a:spcBef>
                <a:spcPts val="480"/>
              </a:spcBef>
              <a:spcAft>
                <a:spcPts val="0"/>
              </a:spcAft>
              <a:buNone/>
            </a:pPr>
            <a:r>
              <a:rPr lang="en-US"/>
              <a:t>▪The payloads shall descend after being released and spin rapidly enough so its descent rate is less than 20 m/s. </a:t>
            </a:r>
            <a:endParaRPr/>
          </a:p>
          <a:p>
            <a:pPr indent="0" lvl="0" marL="457200" marR="0" rtl="0" algn="just">
              <a:lnSpc>
                <a:spcPct val="100000"/>
              </a:lnSpc>
              <a:spcBef>
                <a:spcPts val="480"/>
              </a:spcBef>
              <a:spcAft>
                <a:spcPts val="0"/>
              </a:spcAft>
              <a:buNone/>
            </a:pPr>
            <a:r>
              <a:rPr lang="en-US"/>
              <a:t>▪The science payloads shall transmit for five minutes after being released.</a:t>
            </a:r>
            <a:endParaRPr/>
          </a:p>
        </p:txBody>
      </p:sp>
      <p:sp>
        <p:nvSpPr>
          <p:cNvPr id="172" name="Google Shape;172;p2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Mission Summary</a:t>
            </a:r>
            <a:endParaRPr/>
          </a:p>
        </p:txBody>
      </p:sp>
      <p:sp>
        <p:nvSpPr>
          <p:cNvPr id="173" name="Google Shape;173;p2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74" name="Google Shape;174;p2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9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028" name="Google Shape;1028;p9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29" name="Google Shape;1029;p9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Mechanical Subsystem </a:t>
            </a:r>
            <a:br>
              <a:rPr lang="en-US"/>
            </a:br>
            <a:r>
              <a:rPr lang="en-US"/>
              <a:t>Changes Since PDR</a:t>
            </a:r>
            <a:endParaRPr/>
          </a:p>
        </p:txBody>
      </p:sp>
      <p:sp>
        <p:nvSpPr>
          <p:cNvPr id="1030" name="Google Shape;1030;p9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31" name="Google Shape;1031;p93"/>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32" name="Google Shape;1032;p93"/>
          <p:cNvSpPr txBox="1"/>
          <p:nvPr/>
        </p:nvSpPr>
        <p:spPr>
          <a:xfrm>
            <a:off x="228600" y="1088050"/>
            <a:ext cx="8640600" cy="923400"/>
          </a:xfrm>
          <a:prstGeom prst="rect">
            <a:avLst/>
          </a:prstGeom>
          <a:noFill/>
          <a:ln>
            <a:noFill/>
          </a:ln>
        </p:spPr>
        <p:txBody>
          <a:bodyPr anchorCtr="0" anchor="t" bIns="91425" lIns="91425" spcFirstLastPara="1" rIns="91425" wrap="square" tIns="91425">
            <a:spAutoFit/>
          </a:bodyPr>
          <a:lstStyle/>
          <a:p>
            <a:pPr indent="-342900" lvl="0" marL="342900" rtl="0" algn="l">
              <a:spcBef>
                <a:spcPts val="0"/>
              </a:spcBef>
              <a:spcAft>
                <a:spcPts val="0"/>
              </a:spcAft>
              <a:buClr>
                <a:schemeClr val="dk1"/>
              </a:buClr>
              <a:buSzPts val="2400"/>
              <a:buChar char="•"/>
            </a:pPr>
            <a:r>
              <a:rPr b="1" lang="en-US" sz="2400">
                <a:solidFill>
                  <a:schemeClr val="dk1"/>
                </a:solidFill>
              </a:rPr>
              <a:t>Hingue of the payload is removed and close with CA glue and open with CA debonder</a:t>
            </a:r>
            <a:endParaRPr/>
          </a:p>
        </p:txBody>
      </p:sp>
      <p:pic>
        <p:nvPicPr>
          <p:cNvPr id="1033" name="Google Shape;1033;p93"/>
          <p:cNvPicPr preferRelativeResize="0"/>
          <p:nvPr/>
        </p:nvPicPr>
        <p:blipFill>
          <a:blip r:embed="rId3">
            <a:alphaModFix/>
          </a:blip>
          <a:stretch>
            <a:fillRect/>
          </a:stretch>
        </p:blipFill>
        <p:spPr>
          <a:xfrm>
            <a:off x="4391013" y="2011438"/>
            <a:ext cx="4295775" cy="4124325"/>
          </a:xfrm>
          <a:prstGeom prst="rect">
            <a:avLst/>
          </a:prstGeom>
          <a:noFill/>
          <a:ln>
            <a:noFill/>
          </a:ln>
        </p:spPr>
      </p:pic>
      <p:pic>
        <p:nvPicPr>
          <p:cNvPr id="1034" name="Google Shape;1034;p93"/>
          <p:cNvPicPr preferRelativeResize="0"/>
          <p:nvPr/>
        </p:nvPicPr>
        <p:blipFill>
          <a:blip r:embed="rId4">
            <a:alphaModFix/>
          </a:blip>
          <a:stretch>
            <a:fillRect/>
          </a:stretch>
        </p:blipFill>
        <p:spPr>
          <a:xfrm>
            <a:off x="228600" y="2333000"/>
            <a:ext cx="3657600" cy="3657600"/>
          </a:xfrm>
          <a:prstGeom prst="rect">
            <a:avLst/>
          </a:prstGeom>
          <a:noFill/>
          <a:ln>
            <a:noFill/>
          </a:ln>
        </p:spPr>
      </p:pic>
      <p:pic>
        <p:nvPicPr>
          <p:cNvPr id="1035" name="Google Shape;1035;p93"/>
          <p:cNvPicPr preferRelativeResize="0"/>
          <p:nvPr/>
        </p:nvPicPr>
        <p:blipFill>
          <a:blip r:embed="rId5">
            <a:alphaModFix/>
          </a:blip>
          <a:stretch>
            <a:fillRect/>
          </a:stretch>
        </p:blipFill>
        <p:spPr>
          <a:xfrm>
            <a:off x="3007000" y="2633600"/>
            <a:ext cx="1202785" cy="32212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9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041" name="Google Shape;1041;p9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1042" name="Google Shape;1042;p94"/>
          <p:cNvGraphicFramePr/>
          <p:nvPr/>
        </p:nvGraphicFramePr>
        <p:xfrm>
          <a:off x="228600" y="1066800"/>
          <a:ext cx="3000000" cy="3000000"/>
        </p:xfrm>
        <a:graphic>
          <a:graphicData uri="http://schemas.openxmlformats.org/drawingml/2006/table">
            <a:tbl>
              <a:tblPr>
                <a:noFill/>
                <a:tableStyleId>{5248A033-B59B-4F7F-8831-354D96AE2D3F}</a:tableStyleId>
              </a:tblPr>
              <a:tblGrid>
                <a:gridCol w="487900"/>
                <a:gridCol w="7235175"/>
                <a:gridCol w="963725"/>
              </a:tblGrid>
              <a:tr h="396200">
                <a:tc>
                  <a:txBody>
                    <a:bodyPr/>
                    <a:lstStyle/>
                    <a:p>
                      <a:pPr indent="0" lvl="0" marL="0" rtl="0" algn="ctr">
                        <a:spcBef>
                          <a:spcPts val="0"/>
                        </a:spcBef>
                        <a:spcAft>
                          <a:spcPts val="0"/>
                        </a:spcAft>
                        <a:buNone/>
                      </a:pPr>
                      <a:r>
                        <a:rPr lang="en-US"/>
                        <a:t>RQ</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solidFill>
                      <a:schemeClr val="accent1"/>
                    </a:solidFill>
                  </a:tcPr>
                </a:tc>
              </a:tr>
              <a:tr h="381000">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Total mass of the CanSat (science payloads and container) shall be 600 grams +/- 10 grams.</a:t>
                      </a:r>
                      <a:endParaRPr/>
                    </a:p>
                  </a:txBody>
                  <a:tcPr marT="91425" marB="91425" marR="91425" marL="91425"/>
                </a:tc>
                <a:tc>
                  <a:txBody>
                    <a:bodyPr/>
                    <a:lstStyle/>
                    <a:p>
                      <a:pPr indent="0" lvl="0" marL="0" rtl="0" algn="ctr">
                        <a:spcBef>
                          <a:spcPts val="0"/>
                        </a:spcBef>
                        <a:spcAft>
                          <a:spcPts val="0"/>
                        </a:spcAft>
                        <a:buNone/>
                      </a:pPr>
                      <a:r>
                        <a:rPr lang="en-US"/>
                        <a:t>CReq</a:t>
                      </a:r>
                      <a:endParaRPr/>
                    </a:p>
                  </a:txBody>
                  <a:tcPr marT="91425" marB="91425" marR="91425" marL="91425"/>
                </a:tc>
              </a:tr>
              <a:tr h="381000">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CanSat shall fit in a cylindrical envelope of 125 mm diameter x 400 mm length. Tolerances are to be included to facilitate container deployment from the rocket fairing.</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The container shall not have any sharp edges to cause it to get stuck in the rocket payload section which is made of cardboard.</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The container shall be solid and fully enclose the science payloads. Small holes to allow access to turn on the science payloads is allowed. The end of the container where the payload deploys may be open.</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lang="en-US"/>
                        <a:t>The rocket airframe shall not be used to restrain any deployable parts of the CanSat.</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lang="en-US"/>
                        <a:t>The rocket airframe shall not be used as part of the CanSat operations.</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The container parachute shall not be enclosed in the container structure. It shall be external and attached to the container so that it opens immediately when deployed from the rocket.</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All structures shall be built to survive 15 Gs of launch acceleration.</a:t>
                      </a:r>
                      <a:endParaRPr/>
                    </a:p>
                  </a:txBody>
                  <a:tcPr marT="91425" marB="91425" marR="91425" marL="91425"/>
                </a:tc>
                <a:tc>
                  <a:txBody>
                    <a:bodyPr/>
                    <a:lstStyle/>
                    <a:p>
                      <a:pPr indent="0" lvl="0" marL="0" rtl="0" algn="ctr">
                        <a:spcBef>
                          <a:spcPts val="0"/>
                        </a:spcBef>
                        <a:spcAft>
                          <a:spcPts val="0"/>
                        </a:spcAft>
                        <a:buNone/>
                      </a:pPr>
                      <a:r>
                        <a:rPr lang="en-US">
                          <a:solidFill>
                            <a:schemeClr val="dk1"/>
                          </a:solidFill>
                        </a:rPr>
                        <a:t>CReq</a:t>
                      </a:r>
                      <a:endParaRPr/>
                    </a:p>
                  </a:txBody>
                  <a:tcPr marT="91425" marB="91425" marR="91425" marL="91425"/>
                </a:tc>
              </a:tr>
            </a:tbl>
          </a:graphicData>
        </a:graphic>
      </p:graphicFrame>
      <p:sp>
        <p:nvSpPr>
          <p:cNvPr id="1043" name="Google Shape;1043;p9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Requirements</a:t>
            </a:r>
            <a:endParaRPr/>
          </a:p>
        </p:txBody>
      </p:sp>
      <p:sp>
        <p:nvSpPr>
          <p:cNvPr id="1044" name="Google Shape;1044;p9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050" name="Google Shape;1050;p9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1051" name="Google Shape;1051;p95"/>
          <p:cNvGraphicFramePr/>
          <p:nvPr/>
        </p:nvGraphicFramePr>
        <p:xfrm>
          <a:off x="228600" y="1066800"/>
          <a:ext cx="3000000" cy="3000000"/>
        </p:xfrm>
        <a:graphic>
          <a:graphicData uri="http://schemas.openxmlformats.org/drawingml/2006/table">
            <a:tbl>
              <a:tblPr>
                <a:noFill/>
                <a:tableStyleId>{5248A033-B59B-4F7F-8831-354D96AE2D3F}</a:tableStyleId>
              </a:tblPr>
              <a:tblGrid>
                <a:gridCol w="487900"/>
                <a:gridCol w="7235175"/>
                <a:gridCol w="963725"/>
              </a:tblGrid>
              <a:tr h="396200">
                <a:tc>
                  <a:txBody>
                    <a:bodyPr/>
                    <a:lstStyle/>
                    <a:p>
                      <a:pPr indent="0" lvl="0" marL="0" rtl="0" algn="ctr">
                        <a:spcBef>
                          <a:spcPts val="0"/>
                        </a:spcBef>
                        <a:spcAft>
                          <a:spcPts val="0"/>
                        </a:spcAft>
                        <a:buNone/>
                      </a:pPr>
                      <a:r>
                        <a:rPr lang="en-US"/>
                        <a:t>RQ</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Description</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Rationale</a:t>
                      </a:r>
                      <a:endParaRPr/>
                    </a:p>
                  </a:txBody>
                  <a:tcPr marT="91425" marB="91425" marR="91425" marL="91425">
                    <a:solidFill>
                      <a:schemeClr val="accent1"/>
                    </a:solidFill>
                  </a:tcPr>
                </a:tc>
              </a:tr>
              <a:tr h="381000">
                <a:tc>
                  <a:txBody>
                    <a:bodyPr/>
                    <a:lstStyle/>
                    <a:p>
                      <a:pPr indent="0" lvl="0" marL="0" rtl="0" algn="ctr">
                        <a:spcBef>
                          <a:spcPts val="0"/>
                        </a:spcBef>
                        <a:spcAft>
                          <a:spcPts val="0"/>
                        </a:spcAft>
                        <a:buNone/>
                      </a:pPr>
                      <a:r>
                        <a:rPr lang="en-US"/>
                        <a:t>12</a:t>
                      </a:r>
                      <a:endParaRPr/>
                    </a:p>
                  </a:txBody>
                  <a:tcPr marT="91425" marB="91425" marR="91425" marL="91425"/>
                </a:tc>
                <a:tc>
                  <a:txBody>
                    <a:bodyPr/>
                    <a:lstStyle/>
                    <a:p>
                      <a:pPr indent="0" lvl="0" marL="0" rtl="0" algn="ctr">
                        <a:spcBef>
                          <a:spcPts val="0"/>
                        </a:spcBef>
                        <a:spcAft>
                          <a:spcPts val="0"/>
                        </a:spcAft>
                        <a:buNone/>
                      </a:pPr>
                      <a:r>
                        <a:rPr lang="en-US"/>
                        <a:t>All structures shall be built to survive 30 Gs of shock.</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14</a:t>
                      </a:r>
                      <a:endParaRPr/>
                    </a:p>
                  </a:txBody>
                  <a:tcPr marT="91425" marB="91425" marR="91425" marL="91425"/>
                </a:tc>
                <a:tc>
                  <a:txBody>
                    <a:bodyPr/>
                    <a:lstStyle/>
                    <a:p>
                      <a:pPr indent="0" lvl="0" marL="0" rtl="0" algn="ctr">
                        <a:spcBef>
                          <a:spcPts val="0"/>
                        </a:spcBef>
                        <a:spcAft>
                          <a:spcPts val="0"/>
                        </a:spcAft>
                        <a:buNone/>
                      </a:pPr>
                      <a:r>
                        <a:rPr lang="en-US"/>
                        <a:t>All mechanisms shall be capable of maintaining their configuration or states under all forces.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15</a:t>
                      </a:r>
                      <a:endParaRPr/>
                    </a:p>
                  </a:txBody>
                  <a:tcPr marT="91425" marB="91425" marR="91425" marL="91425"/>
                </a:tc>
                <a:tc>
                  <a:txBody>
                    <a:bodyPr/>
                    <a:lstStyle/>
                    <a:p>
                      <a:pPr indent="0" lvl="0" marL="0" rtl="0" algn="ctr">
                        <a:spcBef>
                          <a:spcPts val="0"/>
                        </a:spcBef>
                        <a:spcAft>
                          <a:spcPts val="0"/>
                        </a:spcAft>
                        <a:buNone/>
                      </a:pPr>
                      <a:r>
                        <a:rPr lang="en-US"/>
                        <a:t>Mechanisms shall not use pyrotechnics or chemicals.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16</a:t>
                      </a:r>
                      <a:endParaRPr/>
                    </a:p>
                  </a:txBody>
                  <a:tcPr marT="91425" marB="91425" marR="91425" marL="91425"/>
                </a:tc>
                <a:tc>
                  <a:txBody>
                    <a:bodyPr/>
                    <a:lstStyle/>
                    <a:p>
                      <a:pPr indent="0" lvl="0" marL="0" rtl="0" algn="ctr">
                        <a:spcBef>
                          <a:spcPts val="0"/>
                        </a:spcBef>
                        <a:spcAft>
                          <a:spcPts val="0"/>
                        </a:spcAft>
                        <a:buNone/>
                      </a:pPr>
                      <a:r>
                        <a:rPr lang="en-US"/>
                        <a:t>Mechanisms that use heat (e.g., nichrome wire) shall not be exposed to the outside environment to reduce potential risk of setting vegetation on fire.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44</a:t>
                      </a:r>
                      <a:endParaRPr/>
                    </a:p>
                  </a:txBody>
                  <a:tcPr marT="91425" marB="91425" marR="91425" marL="91425"/>
                </a:tc>
                <a:tc>
                  <a:txBody>
                    <a:bodyPr/>
                    <a:lstStyle/>
                    <a:p>
                      <a:pPr indent="0" lvl="0" marL="0" rtl="0" algn="ctr">
                        <a:spcBef>
                          <a:spcPts val="0"/>
                        </a:spcBef>
                        <a:spcAft>
                          <a:spcPts val="0"/>
                        </a:spcAft>
                        <a:buNone/>
                      </a:pPr>
                      <a:r>
                        <a:rPr lang="en-US"/>
                        <a:t>An easily accessible battery compartment must be included allowing batteries to be installed or removed in less than a minute and not require a total disassembly of the CanSat.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r>
              <a:tr h="381000">
                <a:tc>
                  <a:txBody>
                    <a:bodyPr/>
                    <a:lstStyle/>
                    <a:p>
                      <a:pPr indent="0" lvl="0" marL="0" rtl="0" algn="ctr">
                        <a:spcBef>
                          <a:spcPts val="0"/>
                        </a:spcBef>
                        <a:spcAft>
                          <a:spcPts val="0"/>
                        </a:spcAft>
                        <a:buNone/>
                      </a:pPr>
                      <a:r>
                        <a:rPr lang="en-US"/>
                        <a:t>45</a:t>
                      </a:r>
                      <a:endParaRPr/>
                    </a:p>
                  </a:txBody>
                  <a:tcPr marT="91425" marB="91425" marR="91425" marL="91425"/>
                </a:tc>
                <a:tc>
                  <a:txBody>
                    <a:bodyPr/>
                    <a:lstStyle/>
                    <a:p>
                      <a:pPr indent="0" lvl="0" marL="0" rtl="0" algn="ctr">
                        <a:spcBef>
                          <a:spcPts val="0"/>
                        </a:spcBef>
                        <a:spcAft>
                          <a:spcPts val="0"/>
                        </a:spcAft>
                        <a:buNone/>
                      </a:pPr>
                      <a:r>
                        <a:rPr lang="en-US"/>
                        <a:t>Spring contacts shall not be used for making electrical connections to batteries. Shock forces can cause momentary disconnects.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CReq</a:t>
                      </a:r>
                      <a:endParaRPr/>
                    </a:p>
                  </a:txBody>
                  <a:tcPr marT="91425" marB="91425" marR="91425" marL="91425"/>
                </a:tc>
              </a:tr>
            </a:tbl>
          </a:graphicData>
        </a:graphic>
      </p:graphicFrame>
      <p:sp>
        <p:nvSpPr>
          <p:cNvPr id="1052" name="Google Shape;1052;p95"/>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Mechanical Sub-System </a:t>
            </a:r>
            <a:br>
              <a:rPr b="1" i="0" lang="en-US" sz="2400" u="none" cap="none" strike="noStrike">
                <a:solidFill>
                  <a:schemeClr val="accent2"/>
                </a:solidFill>
                <a:latin typeface="Arial"/>
                <a:ea typeface="Arial"/>
                <a:cs typeface="Arial"/>
                <a:sym typeface="Arial"/>
              </a:rPr>
            </a:br>
            <a:r>
              <a:rPr b="1" i="0" lang="en-US" sz="2400" u="none" cap="none" strike="noStrike">
                <a:solidFill>
                  <a:schemeClr val="accent2"/>
                </a:solidFill>
                <a:latin typeface="Arial"/>
                <a:ea typeface="Arial"/>
                <a:cs typeface="Arial"/>
                <a:sym typeface="Arial"/>
              </a:rPr>
              <a:t>Requirements</a:t>
            </a:r>
            <a:endParaRPr/>
          </a:p>
        </p:txBody>
      </p:sp>
      <p:sp>
        <p:nvSpPr>
          <p:cNvPr id="1053" name="Google Shape;1053;p9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9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059" name="Google Shape;1059;p9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60" name="Google Shape;1060;p96"/>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Mechanical Layout of Components </a:t>
            </a:r>
            <a:endParaRPr/>
          </a:p>
        </p:txBody>
      </p:sp>
      <p:sp>
        <p:nvSpPr>
          <p:cNvPr id="1061" name="Google Shape;1061;p96"/>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62" name="Google Shape;1062;p9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63" name="Google Shape;1063;p96"/>
          <p:cNvSpPr txBox="1"/>
          <p:nvPr/>
        </p:nvSpPr>
        <p:spPr>
          <a:xfrm>
            <a:off x="2903025" y="3470025"/>
            <a:ext cx="608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Payload is composed of 3 parts:</a:t>
            </a:r>
            <a:endParaRPr/>
          </a:p>
          <a:p>
            <a:pPr indent="-317500" lvl="0" marL="457200" rtl="0" algn="l">
              <a:spcBef>
                <a:spcPts val="0"/>
              </a:spcBef>
              <a:spcAft>
                <a:spcPts val="0"/>
              </a:spcAft>
              <a:buSzPts val="1400"/>
              <a:buAutoNum type="arabicPeriod"/>
            </a:pPr>
            <a:r>
              <a:rPr lang="en-US"/>
              <a:t>3D printed semi sphere with hinge</a:t>
            </a:r>
            <a:endParaRPr/>
          </a:p>
          <a:p>
            <a:pPr indent="-317500" lvl="0" marL="457200" rtl="0" algn="l">
              <a:spcBef>
                <a:spcPts val="0"/>
              </a:spcBef>
              <a:spcAft>
                <a:spcPts val="0"/>
              </a:spcAft>
              <a:buSzPts val="1400"/>
              <a:buAutoNum type="arabicPeriod"/>
            </a:pPr>
            <a:r>
              <a:rPr lang="en-US"/>
              <a:t>3D printed semi sphere with hinge</a:t>
            </a:r>
            <a:endParaRPr/>
          </a:p>
          <a:p>
            <a:pPr indent="-317500" lvl="0" marL="457200" rtl="0" algn="l">
              <a:spcBef>
                <a:spcPts val="0"/>
              </a:spcBef>
              <a:spcAft>
                <a:spcPts val="0"/>
              </a:spcAft>
              <a:buSzPts val="1400"/>
              <a:buAutoNum type="arabicPeriod"/>
            </a:pPr>
            <a:r>
              <a:rPr lang="en-US"/>
              <a:t>Wing made of balsa wood</a:t>
            </a:r>
            <a:endParaRPr/>
          </a:p>
          <a:p>
            <a:pPr indent="0" lvl="0" marL="0" rtl="0" algn="l">
              <a:spcBef>
                <a:spcPts val="0"/>
              </a:spcBef>
              <a:spcAft>
                <a:spcPts val="0"/>
              </a:spcAft>
              <a:buNone/>
            </a:pPr>
            <a:r>
              <a:rPr lang="en-US"/>
              <a:t>When parts are ready for assembly we glue the wing to a semi sphere and the sphere parts, and when </a:t>
            </a:r>
            <a:r>
              <a:rPr lang="en-US"/>
              <a:t>disassembly</a:t>
            </a:r>
            <a:r>
              <a:rPr lang="en-US"/>
              <a:t> is needed CA debonder is aplied</a:t>
            </a:r>
            <a:endParaRPr/>
          </a:p>
        </p:txBody>
      </p:sp>
      <p:pic>
        <p:nvPicPr>
          <p:cNvPr id="1064" name="Google Shape;1064;p96"/>
          <p:cNvPicPr preferRelativeResize="0"/>
          <p:nvPr/>
        </p:nvPicPr>
        <p:blipFill>
          <a:blip r:embed="rId3">
            <a:alphaModFix/>
          </a:blip>
          <a:stretch>
            <a:fillRect/>
          </a:stretch>
        </p:blipFill>
        <p:spPr>
          <a:xfrm>
            <a:off x="226438" y="1225412"/>
            <a:ext cx="8691124" cy="1933600"/>
          </a:xfrm>
          <a:prstGeom prst="rect">
            <a:avLst/>
          </a:prstGeom>
          <a:noFill/>
          <a:ln>
            <a:noFill/>
          </a:ln>
        </p:spPr>
      </p:pic>
      <p:pic>
        <p:nvPicPr>
          <p:cNvPr id="1065" name="Google Shape;1065;p96"/>
          <p:cNvPicPr preferRelativeResize="0"/>
          <p:nvPr/>
        </p:nvPicPr>
        <p:blipFill>
          <a:blip r:embed="rId4">
            <a:alphaModFix/>
          </a:blip>
          <a:stretch>
            <a:fillRect/>
          </a:stretch>
        </p:blipFill>
        <p:spPr>
          <a:xfrm>
            <a:off x="228600" y="3327912"/>
            <a:ext cx="2486025" cy="22574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9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071" name="Google Shape;1071;p9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72" name="Google Shape;1072;p9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Mechanical Layout of Components </a:t>
            </a:r>
            <a:endParaRPr/>
          </a:p>
        </p:txBody>
      </p:sp>
      <p:sp>
        <p:nvSpPr>
          <p:cNvPr id="1073" name="Google Shape;1073;p97"/>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4" name="Google Shape;1074;p9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075" name="Google Shape;1075;p97"/>
          <p:cNvPicPr preferRelativeResize="0"/>
          <p:nvPr/>
        </p:nvPicPr>
        <p:blipFill>
          <a:blip r:embed="rId3">
            <a:alphaModFix/>
          </a:blip>
          <a:stretch>
            <a:fillRect/>
          </a:stretch>
        </p:blipFill>
        <p:spPr>
          <a:xfrm>
            <a:off x="2266300" y="1404096"/>
            <a:ext cx="4611396" cy="4583201"/>
          </a:xfrm>
          <a:prstGeom prst="rect">
            <a:avLst/>
          </a:prstGeom>
          <a:noFill/>
          <a:ln>
            <a:noFill/>
          </a:ln>
        </p:spPr>
      </p:pic>
      <p:sp>
        <p:nvSpPr>
          <p:cNvPr id="1076" name="Google Shape;1076;p97"/>
          <p:cNvSpPr txBox="1"/>
          <p:nvPr/>
        </p:nvSpPr>
        <p:spPr>
          <a:xfrm>
            <a:off x="6877700" y="3064650"/>
            <a:ext cx="219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Electronics are placed inside the semi sphere in a vertical way and secured </a:t>
            </a:r>
            <a:endParaRPr/>
          </a:p>
          <a:p>
            <a:pPr indent="0" lvl="0" marL="0" rtl="0" algn="l">
              <a:spcBef>
                <a:spcPts val="0"/>
              </a:spcBef>
              <a:spcAft>
                <a:spcPts val="0"/>
              </a:spcAft>
              <a:buNone/>
            </a:pPr>
            <a:r>
              <a:rPr lang="en-US"/>
              <a:t>with rubber foam cut to shape with the batteries attached to its laterals with double foam tape and CA glue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9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082" name="Google Shape;1082;p9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83" name="Google Shape;1083;p9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Mechanical Layout of Components </a:t>
            </a:r>
            <a:endParaRPr/>
          </a:p>
        </p:txBody>
      </p:sp>
      <p:sp>
        <p:nvSpPr>
          <p:cNvPr id="1084" name="Google Shape;1084;p98"/>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85" name="Google Shape;1085;p9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86" name="Google Shape;1086;p98"/>
          <p:cNvSpPr txBox="1"/>
          <p:nvPr/>
        </p:nvSpPr>
        <p:spPr>
          <a:xfrm>
            <a:off x="228600" y="1186050"/>
            <a:ext cx="568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Materials</a:t>
            </a:r>
            <a:endParaRPr b="1" sz="2800"/>
          </a:p>
        </p:txBody>
      </p:sp>
      <p:graphicFrame>
        <p:nvGraphicFramePr>
          <p:cNvPr id="1087" name="Google Shape;1087;p98"/>
          <p:cNvGraphicFramePr/>
          <p:nvPr/>
        </p:nvGraphicFramePr>
        <p:xfrm>
          <a:off x="228600" y="1801650"/>
          <a:ext cx="3000000" cy="3000000"/>
        </p:xfrm>
        <a:graphic>
          <a:graphicData uri="http://schemas.openxmlformats.org/drawingml/2006/table">
            <a:tbl>
              <a:tblPr>
                <a:noFill/>
                <a:tableStyleId>{5248A033-B59B-4F7F-8831-354D96AE2D3F}</a:tableStyleId>
              </a:tblPr>
              <a:tblGrid>
                <a:gridCol w="2174725"/>
                <a:gridCol w="2174725"/>
                <a:gridCol w="2174725"/>
                <a:gridCol w="2174725"/>
              </a:tblGrid>
              <a:tr h="396200">
                <a:tc>
                  <a:txBody>
                    <a:bodyPr/>
                    <a:lstStyle/>
                    <a:p>
                      <a:pPr indent="0" lvl="0" marL="0" rtl="0" algn="ctr">
                        <a:spcBef>
                          <a:spcPts val="0"/>
                        </a:spcBef>
                        <a:spcAft>
                          <a:spcPts val="0"/>
                        </a:spcAft>
                        <a:buNone/>
                      </a:pPr>
                      <a:r>
                        <a:rPr lang="en-US"/>
                        <a:t>Component</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Material</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Pros</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Cons</a:t>
                      </a:r>
                      <a:endParaRPr/>
                    </a:p>
                  </a:txBody>
                  <a:tcPr marT="91425" marB="91425" marR="91425" marL="91425" anchor="ctr">
                    <a:solidFill>
                      <a:schemeClr val="accent1"/>
                    </a:solidFill>
                  </a:tcPr>
                </a:tc>
              </a:tr>
              <a:tr h="319325">
                <a:tc rowSpan="3">
                  <a:txBody>
                    <a:bodyPr/>
                    <a:lstStyle/>
                    <a:p>
                      <a:pPr indent="0" lvl="0" marL="0" rtl="0" algn="ctr">
                        <a:spcBef>
                          <a:spcPts val="0"/>
                        </a:spcBef>
                        <a:spcAft>
                          <a:spcPts val="0"/>
                        </a:spcAft>
                        <a:buNone/>
                      </a:pPr>
                      <a:r>
                        <a:rPr lang="en-US"/>
                        <a:t>Semi sphere</a:t>
                      </a:r>
                      <a:endParaRPr/>
                    </a:p>
                  </a:txBody>
                  <a:tcPr marT="91425" marB="91425" marR="91425" marL="91425" anchor="ctr"/>
                </a:tc>
                <a:tc rowSpan="3">
                  <a:txBody>
                    <a:bodyPr/>
                    <a:lstStyle/>
                    <a:p>
                      <a:pPr indent="0" lvl="0" marL="0" rtl="0" algn="ctr">
                        <a:spcBef>
                          <a:spcPts val="0"/>
                        </a:spcBef>
                        <a:spcAft>
                          <a:spcPts val="0"/>
                        </a:spcAft>
                        <a:buNone/>
                      </a:pPr>
                      <a:r>
                        <a:rPr lang="en-US">
                          <a:solidFill>
                            <a:srgbClr val="FF0000"/>
                          </a:solidFill>
                        </a:rPr>
                        <a:t>ABS</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solidFill>
                            <a:srgbClr val="FF0000"/>
                          </a:solidFill>
                        </a:rPr>
                        <a:t>Slight lighter than PLA</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solidFill>
                            <a:srgbClr val="FF0000"/>
                          </a:solidFill>
                        </a:rPr>
                        <a:t>Difficult to print</a:t>
                      </a:r>
                      <a:endParaRPr>
                        <a:solidFill>
                          <a:srgbClr val="FF0000"/>
                        </a:solidFill>
                      </a:endParaRPr>
                    </a:p>
                  </a:txBody>
                  <a:tcPr marT="91425" marB="91425" marR="91425" marL="91425" anchor="ctr"/>
                </a:tc>
              </a:tr>
              <a:tr h="373075">
                <a:tc vMerge="1"/>
                <a:tc vMerge="1"/>
                <a:tc>
                  <a:txBody>
                    <a:bodyPr/>
                    <a:lstStyle/>
                    <a:p>
                      <a:pPr indent="0" lvl="0" marL="0" rtl="0" algn="ctr">
                        <a:spcBef>
                          <a:spcPts val="0"/>
                        </a:spcBef>
                        <a:spcAft>
                          <a:spcPts val="0"/>
                        </a:spcAft>
                        <a:buNone/>
                      </a:pPr>
                      <a:r>
                        <a:rPr lang="en-US">
                          <a:solidFill>
                            <a:srgbClr val="FF0000"/>
                          </a:solidFill>
                        </a:rPr>
                        <a:t>Stronger and durable</a:t>
                      </a:r>
                      <a:endParaRPr>
                        <a:solidFill>
                          <a:srgbClr val="FF0000"/>
                        </a:solidFill>
                      </a:endParaRPr>
                    </a:p>
                  </a:txBody>
                  <a:tcPr marT="91425" marB="91425" marR="91425" marL="91425" anchor="ctr"/>
                </a:tc>
                <a:tc rowSpan="2">
                  <a:txBody>
                    <a:bodyPr/>
                    <a:lstStyle/>
                    <a:p>
                      <a:pPr indent="0" lvl="0" marL="0" rtl="0" algn="ctr">
                        <a:spcBef>
                          <a:spcPts val="0"/>
                        </a:spcBef>
                        <a:spcAft>
                          <a:spcPts val="0"/>
                        </a:spcAft>
                        <a:buNone/>
                      </a:pPr>
                      <a:r>
                        <a:rPr lang="en-US">
                          <a:solidFill>
                            <a:srgbClr val="FF0000"/>
                          </a:solidFill>
                        </a:rPr>
                        <a:t>Tends to warp and deform in printing process</a:t>
                      </a:r>
                      <a:endParaRPr>
                        <a:solidFill>
                          <a:srgbClr val="FF0000"/>
                        </a:solidFill>
                      </a:endParaRPr>
                    </a:p>
                  </a:txBody>
                  <a:tcPr marT="91425" marB="91425" marR="91425" marL="91425" anchor="ctr"/>
                </a:tc>
              </a:tr>
              <a:tr h="396200">
                <a:tc vMerge="1"/>
                <a:tc vMerge="1"/>
                <a:tc>
                  <a:txBody>
                    <a:bodyPr/>
                    <a:lstStyle/>
                    <a:p>
                      <a:pPr indent="0" lvl="0" marL="0" rtl="0" algn="ctr">
                        <a:spcBef>
                          <a:spcPts val="0"/>
                        </a:spcBef>
                        <a:spcAft>
                          <a:spcPts val="0"/>
                        </a:spcAft>
                        <a:buNone/>
                      </a:pPr>
                      <a:r>
                        <a:rPr lang="en-US">
                          <a:solidFill>
                            <a:srgbClr val="FF0000"/>
                          </a:solidFill>
                        </a:rPr>
                        <a:t>Easy to glue</a:t>
                      </a:r>
                      <a:endParaRPr>
                        <a:solidFill>
                          <a:srgbClr val="FF0000"/>
                        </a:solidFill>
                      </a:endParaRPr>
                    </a:p>
                  </a:txBody>
                  <a:tcPr marT="91425" marB="91425" marR="91425" marL="91425" anchor="ctr"/>
                </a:tc>
                <a:tc vMerge="1"/>
              </a:tr>
            </a:tbl>
          </a:graphicData>
        </a:graphic>
      </p:graphicFrame>
      <p:sp>
        <p:nvSpPr>
          <p:cNvPr id="1088" name="Google Shape;1088;p98"/>
          <p:cNvSpPr txBox="1"/>
          <p:nvPr/>
        </p:nvSpPr>
        <p:spPr>
          <a:xfrm>
            <a:off x="161225" y="3966450"/>
            <a:ext cx="8698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For the Semi sphere we choose to 3d printed in abs because is lightweight and easy to glue</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094" name="Google Shape;1094;p9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095" name="Google Shape;1095;p9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Mechanical Layout of Components </a:t>
            </a:r>
            <a:endParaRPr/>
          </a:p>
        </p:txBody>
      </p:sp>
      <p:sp>
        <p:nvSpPr>
          <p:cNvPr id="1096" name="Google Shape;1096;p99"/>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97" name="Google Shape;1097;p9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098" name="Google Shape;1098;p99"/>
          <p:cNvSpPr txBox="1"/>
          <p:nvPr/>
        </p:nvSpPr>
        <p:spPr>
          <a:xfrm>
            <a:off x="228600" y="1186050"/>
            <a:ext cx="568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t>Materials</a:t>
            </a:r>
            <a:endParaRPr b="1" sz="2800"/>
          </a:p>
        </p:txBody>
      </p:sp>
      <p:graphicFrame>
        <p:nvGraphicFramePr>
          <p:cNvPr id="1099" name="Google Shape;1099;p99"/>
          <p:cNvGraphicFramePr/>
          <p:nvPr/>
        </p:nvGraphicFramePr>
        <p:xfrm>
          <a:off x="228600" y="1801650"/>
          <a:ext cx="3000000" cy="3000000"/>
        </p:xfrm>
        <a:graphic>
          <a:graphicData uri="http://schemas.openxmlformats.org/drawingml/2006/table">
            <a:tbl>
              <a:tblPr>
                <a:noFill/>
                <a:tableStyleId>{5248A033-B59B-4F7F-8831-354D96AE2D3F}</a:tableStyleId>
              </a:tblPr>
              <a:tblGrid>
                <a:gridCol w="2174725"/>
                <a:gridCol w="2174725"/>
                <a:gridCol w="2174725"/>
                <a:gridCol w="2174725"/>
              </a:tblGrid>
              <a:tr h="396200">
                <a:tc>
                  <a:txBody>
                    <a:bodyPr/>
                    <a:lstStyle/>
                    <a:p>
                      <a:pPr indent="0" lvl="0" marL="0" rtl="0" algn="ctr">
                        <a:spcBef>
                          <a:spcPts val="0"/>
                        </a:spcBef>
                        <a:spcAft>
                          <a:spcPts val="0"/>
                        </a:spcAft>
                        <a:buNone/>
                      </a:pPr>
                      <a:r>
                        <a:rPr lang="en-US"/>
                        <a:t>Component</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Material</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Pros</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Cons</a:t>
                      </a:r>
                      <a:endParaRPr/>
                    </a:p>
                  </a:txBody>
                  <a:tcPr marT="91425" marB="91425" marR="91425" marL="91425">
                    <a:solidFill>
                      <a:schemeClr val="accent1"/>
                    </a:solidFill>
                  </a:tcPr>
                </a:tc>
              </a:tr>
              <a:tr h="396200">
                <a:tc rowSpan="3">
                  <a:txBody>
                    <a:bodyPr/>
                    <a:lstStyle/>
                    <a:p>
                      <a:pPr indent="0" lvl="0" marL="0" rtl="0" algn="l">
                        <a:spcBef>
                          <a:spcPts val="0"/>
                        </a:spcBef>
                        <a:spcAft>
                          <a:spcPts val="0"/>
                        </a:spcAft>
                        <a:buNone/>
                      </a:pPr>
                      <a:r>
                        <a:t/>
                      </a:r>
                      <a:endParaRPr/>
                    </a:p>
                    <a:p>
                      <a:pPr indent="0" lvl="0" marL="0" rtl="0" algn="ctr">
                        <a:spcBef>
                          <a:spcPts val="0"/>
                        </a:spcBef>
                        <a:spcAft>
                          <a:spcPts val="0"/>
                        </a:spcAft>
                        <a:buNone/>
                      </a:pPr>
                      <a:r>
                        <a:rPr lang="en-US"/>
                        <a:t>Wing</a:t>
                      </a:r>
                      <a:endParaRPr/>
                    </a:p>
                  </a:txBody>
                  <a:tcPr marT="91425" marB="91425" marR="91425" marL="91425"/>
                </a:tc>
                <a:tc rowSpan="3">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Balsa wood</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Very lightweight</a:t>
                      </a:r>
                      <a:endParaRPr>
                        <a:solidFill>
                          <a:srgbClr val="FF0000"/>
                        </a:solidFill>
                      </a:endParaRPr>
                    </a:p>
                  </a:txBody>
                  <a:tcPr marT="91425" marB="91425" marR="91425" marL="91425"/>
                </a:tc>
                <a:tc>
                  <a:txBody>
                    <a:bodyPr/>
                    <a:lstStyle/>
                    <a:p>
                      <a:pPr indent="0" lvl="0" marL="0" rtl="0" algn="ctr">
                        <a:spcBef>
                          <a:spcPts val="0"/>
                        </a:spcBef>
                        <a:spcAft>
                          <a:spcPts val="0"/>
                        </a:spcAft>
                        <a:buNone/>
                      </a:pPr>
                      <a:r>
                        <a:rPr lang="en-US">
                          <a:solidFill>
                            <a:srgbClr val="FF0000"/>
                          </a:solidFill>
                        </a:rPr>
                        <a:t>Weak</a:t>
                      </a:r>
                      <a:endParaRPr>
                        <a:solidFill>
                          <a:srgbClr val="FF0000"/>
                        </a:solidFill>
                      </a:endParaRPr>
                    </a:p>
                  </a:txBody>
                  <a:tcPr marT="91425" marB="91425" marR="91425" marL="91425"/>
                </a:tc>
              </a:tr>
              <a:tr h="396200">
                <a:tc vMerge="1"/>
                <a:tc vMerge="1"/>
                <a:tc>
                  <a:txBody>
                    <a:bodyPr/>
                    <a:lstStyle/>
                    <a:p>
                      <a:pPr indent="0" lvl="0" marL="0" rtl="0" algn="ctr">
                        <a:spcBef>
                          <a:spcPts val="0"/>
                        </a:spcBef>
                        <a:spcAft>
                          <a:spcPts val="0"/>
                        </a:spcAft>
                        <a:buNone/>
                      </a:pPr>
                      <a:r>
                        <a:rPr lang="en-US">
                          <a:solidFill>
                            <a:srgbClr val="FF0000"/>
                          </a:solidFill>
                        </a:rPr>
                        <a:t>Easy to work it</a:t>
                      </a:r>
                      <a:endParaRPr>
                        <a:solidFill>
                          <a:srgbClr val="FF0000"/>
                        </a:solidFill>
                      </a:endParaRPr>
                    </a:p>
                  </a:txBody>
                  <a:tcPr marT="91425" marB="91425" marR="91425" marL="91425"/>
                </a:tc>
                <a:tc rowSpan="2">
                  <a:txBody>
                    <a:bodyPr/>
                    <a:lstStyle/>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US">
                          <a:solidFill>
                            <a:srgbClr val="FF0000"/>
                          </a:solidFill>
                        </a:rPr>
                        <a:t>Time consuming</a:t>
                      </a:r>
                      <a:endParaRPr>
                        <a:solidFill>
                          <a:srgbClr val="FF0000"/>
                        </a:solidFill>
                      </a:endParaRPr>
                    </a:p>
                  </a:txBody>
                  <a:tcPr marT="91425" marB="91425" marR="91425" marL="91425"/>
                </a:tc>
              </a:tr>
              <a:tr h="396200">
                <a:tc vMerge="1"/>
                <a:tc vMerge="1"/>
                <a:tc>
                  <a:txBody>
                    <a:bodyPr/>
                    <a:lstStyle/>
                    <a:p>
                      <a:pPr indent="0" lvl="0" marL="0" rtl="0" algn="ctr">
                        <a:spcBef>
                          <a:spcPts val="0"/>
                        </a:spcBef>
                        <a:spcAft>
                          <a:spcPts val="0"/>
                        </a:spcAft>
                        <a:buNone/>
                      </a:pPr>
                      <a:r>
                        <a:rPr lang="en-US">
                          <a:solidFill>
                            <a:srgbClr val="FF0000"/>
                          </a:solidFill>
                        </a:rPr>
                        <a:t>Easy to glue</a:t>
                      </a:r>
                      <a:endParaRPr>
                        <a:solidFill>
                          <a:srgbClr val="FF0000"/>
                        </a:solidFill>
                      </a:endParaRPr>
                    </a:p>
                  </a:txBody>
                  <a:tcPr marT="91425" marB="91425" marR="91425" marL="91425"/>
                </a:tc>
                <a:tc vMerge="1"/>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05" name="Google Shape;1105;p10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06" name="Google Shape;1106;p10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a:t>
            </a:r>
            <a:endParaRPr/>
          </a:p>
        </p:txBody>
      </p:sp>
      <p:sp>
        <p:nvSpPr>
          <p:cNvPr id="1107" name="Google Shape;1107;p100"/>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08" name="Google Shape;1108;p10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09" name="Google Shape;1109;p100"/>
          <p:cNvSpPr txBox="1"/>
          <p:nvPr/>
        </p:nvSpPr>
        <p:spPr>
          <a:xfrm>
            <a:off x="5679400" y="1776175"/>
            <a:ext cx="3236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Container has a top compartment with a removable hatches for access electronics</a:t>
            </a:r>
            <a:endParaRPr sz="2400"/>
          </a:p>
        </p:txBody>
      </p:sp>
      <p:pic>
        <p:nvPicPr>
          <p:cNvPr id="1110" name="Google Shape;1110;p100"/>
          <p:cNvPicPr preferRelativeResize="0"/>
          <p:nvPr/>
        </p:nvPicPr>
        <p:blipFill>
          <a:blip r:embed="rId3">
            <a:alphaModFix/>
          </a:blip>
          <a:stretch>
            <a:fillRect/>
          </a:stretch>
        </p:blipFill>
        <p:spPr>
          <a:xfrm>
            <a:off x="3444725" y="1366350"/>
            <a:ext cx="1736268" cy="4658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0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16" name="Google Shape;1116;p10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117" name="Google Shape;1117;p10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Container</a:t>
            </a:r>
            <a:r>
              <a:rPr b="1" i="0" lang="en-US" sz="2400" u="none" cap="none" strike="noStrike">
                <a:solidFill>
                  <a:schemeClr val="accent2"/>
                </a:solidFill>
                <a:latin typeface="Arial"/>
                <a:ea typeface="Arial"/>
                <a:cs typeface="Arial"/>
                <a:sym typeface="Arial"/>
              </a:rPr>
              <a:t> Mechanical Layout of Components </a:t>
            </a:r>
            <a:endParaRPr/>
          </a:p>
        </p:txBody>
      </p:sp>
      <p:sp>
        <p:nvSpPr>
          <p:cNvPr id="1118" name="Google Shape;1118;p101"/>
          <p:cNvSpPr txBox="1"/>
          <p:nvPr>
            <p:ph idx="1" type="body"/>
          </p:nvPr>
        </p:nvSpPr>
        <p:spPr>
          <a:xfrm>
            <a:off x="228600" y="1077150"/>
            <a:ext cx="8686800" cy="274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None/>
            </a:pPr>
            <a:r>
              <a:rPr lang="en-US"/>
              <a:t>Container Materials</a:t>
            </a:r>
            <a:endParaRPr/>
          </a:p>
        </p:txBody>
      </p:sp>
      <p:sp>
        <p:nvSpPr>
          <p:cNvPr id="1119" name="Google Shape;1119;p101"/>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20" name="Google Shape;1120;p10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graphicFrame>
        <p:nvGraphicFramePr>
          <p:cNvPr id="1121" name="Google Shape;1121;p101"/>
          <p:cNvGraphicFramePr/>
          <p:nvPr/>
        </p:nvGraphicFramePr>
        <p:xfrm>
          <a:off x="228600" y="1619400"/>
          <a:ext cx="3000000" cy="3000000"/>
        </p:xfrm>
        <a:graphic>
          <a:graphicData uri="http://schemas.openxmlformats.org/drawingml/2006/table">
            <a:tbl>
              <a:tblPr>
                <a:noFill/>
                <a:tableStyleId>{5248A033-B59B-4F7F-8831-354D96AE2D3F}</a:tableStyleId>
              </a:tblPr>
              <a:tblGrid>
                <a:gridCol w="2895600"/>
                <a:gridCol w="2895600"/>
                <a:gridCol w="2895600"/>
              </a:tblGrid>
              <a:tr h="396200">
                <a:tc>
                  <a:txBody>
                    <a:bodyPr/>
                    <a:lstStyle/>
                    <a:p>
                      <a:pPr indent="0" lvl="0" marL="0" rtl="0" algn="ctr">
                        <a:spcBef>
                          <a:spcPts val="0"/>
                        </a:spcBef>
                        <a:spcAft>
                          <a:spcPts val="0"/>
                        </a:spcAft>
                        <a:buNone/>
                      </a:pPr>
                      <a:r>
                        <a:rPr lang="en-US"/>
                        <a:t>Material</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Pros</a:t>
                      </a:r>
                      <a:endParaRPr/>
                    </a:p>
                  </a:txBody>
                  <a:tcPr marT="91425" marB="91425" marR="91425" marL="91425" anchor="ctr">
                    <a:solidFill>
                      <a:schemeClr val="accent1"/>
                    </a:solidFill>
                  </a:tcPr>
                </a:tc>
                <a:tc>
                  <a:txBody>
                    <a:bodyPr/>
                    <a:lstStyle/>
                    <a:p>
                      <a:pPr indent="0" lvl="0" marL="0" rtl="0" algn="ctr">
                        <a:spcBef>
                          <a:spcPts val="0"/>
                        </a:spcBef>
                        <a:spcAft>
                          <a:spcPts val="0"/>
                        </a:spcAft>
                        <a:buNone/>
                      </a:pPr>
                      <a:r>
                        <a:rPr lang="en-US"/>
                        <a:t>Cons</a:t>
                      </a:r>
                      <a:endParaRPr/>
                    </a:p>
                  </a:txBody>
                  <a:tcPr marT="91425" marB="91425" marR="91425" marL="91425" anchor="ctr">
                    <a:solidFill>
                      <a:schemeClr val="accent1"/>
                    </a:solidFill>
                  </a:tcPr>
                </a:tc>
              </a:tr>
              <a:tr h="396200">
                <a:tc rowSpan="2">
                  <a:txBody>
                    <a:bodyPr/>
                    <a:lstStyle/>
                    <a:p>
                      <a:pPr indent="0" lvl="0" marL="0" rtl="0" algn="ctr">
                        <a:spcBef>
                          <a:spcPts val="0"/>
                        </a:spcBef>
                        <a:spcAft>
                          <a:spcPts val="0"/>
                        </a:spcAft>
                        <a:buNone/>
                      </a:pPr>
                      <a:r>
                        <a:rPr lang="en-US">
                          <a:solidFill>
                            <a:srgbClr val="FF0000"/>
                          </a:solidFill>
                        </a:rPr>
                        <a:t>PLA</a:t>
                      </a:r>
                      <a:endParaRPr>
                        <a:solidFill>
                          <a:srgbClr val="FF0000"/>
                        </a:solidFill>
                      </a:endParaRPr>
                    </a:p>
                  </a:txBody>
                  <a:tcPr marT="91425" marB="91425" marR="91425" marL="91425" anchor="ctr"/>
                </a:tc>
                <a:tc>
                  <a:txBody>
                    <a:bodyPr/>
                    <a:lstStyle/>
                    <a:p>
                      <a:pPr indent="0" lvl="0" marL="0" rtl="0" algn="ctr">
                        <a:spcBef>
                          <a:spcPts val="0"/>
                        </a:spcBef>
                        <a:spcAft>
                          <a:spcPts val="0"/>
                        </a:spcAft>
                        <a:buNone/>
                      </a:pPr>
                      <a:r>
                        <a:rPr lang="en-US"/>
                        <a:t>Easy to print</a:t>
                      </a:r>
                      <a:endParaRPr/>
                    </a:p>
                  </a:txBody>
                  <a:tcPr marT="91425" marB="91425" marR="91425" marL="91425" anchor="ctr"/>
                </a:tc>
                <a:tc>
                  <a:txBody>
                    <a:bodyPr/>
                    <a:lstStyle/>
                    <a:p>
                      <a:pPr indent="0" lvl="0" marL="0" rtl="0" algn="ctr">
                        <a:spcBef>
                          <a:spcPts val="0"/>
                        </a:spcBef>
                        <a:spcAft>
                          <a:spcPts val="0"/>
                        </a:spcAft>
                        <a:buNone/>
                      </a:pPr>
                      <a:r>
                        <a:rPr lang="en-US"/>
                        <a:t>Heavy</a:t>
                      </a:r>
                      <a:endParaRPr/>
                    </a:p>
                  </a:txBody>
                  <a:tcPr marT="91425" marB="91425" marR="91425" marL="91425" anchor="ctr"/>
                </a:tc>
              </a:tr>
              <a:tr h="396200">
                <a:tc vMerge="1"/>
                <a:tc>
                  <a:txBody>
                    <a:bodyPr/>
                    <a:lstStyle/>
                    <a:p>
                      <a:pPr indent="0" lvl="0" marL="0" rtl="0" algn="ctr">
                        <a:spcBef>
                          <a:spcPts val="0"/>
                        </a:spcBef>
                        <a:spcAft>
                          <a:spcPts val="0"/>
                        </a:spcAft>
                        <a:buNone/>
                      </a:pPr>
                      <a:r>
                        <a:rPr lang="en-US"/>
                        <a:t>3D printed, tight tolerances is easy to achieve</a:t>
                      </a:r>
                      <a:endParaRPr/>
                    </a:p>
                  </a:txBody>
                  <a:tcPr marT="91425" marB="91425" marR="91425" marL="91425" anchor="ctr"/>
                </a:tc>
                <a:tc>
                  <a:txBody>
                    <a:bodyPr/>
                    <a:lstStyle/>
                    <a:p>
                      <a:pPr indent="0" lvl="0" marL="0" rtl="0" algn="ctr">
                        <a:spcBef>
                          <a:spcPts val="0"/>
                        </a:spcBef>
                        <a:spcAft>
                          <a:spcPts val="0"/>
                        </a:spcAft>
                        <a:buNone/>
                      </a:pPr>
                      <a:r>
                        <a:rPr lang="en-US"/>
                        <a:t>Relative weak</a:t>
                      </a:r>
                      <a:endParaRPr/>
                    </a:p>
                  </a:txBody>
                  <a:tcPr marT="91425" marB="91425" marR="91425" marL="91425" anchor="ct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0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27" name="Google Shape;1127;p10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28" name="Google Shape;1128;p10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Release Mechanism</a:t>
            </a:r>
            <a:endParaRPr/>
          </a:p>
        </p:txBody>
      </p:sp>
      <p:sp>
        <p:nvSpPr>
          <p:cNvPr id="1129" name="Google Shape;1129;p10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Payload has a small hole in the wing that allows a rubber band to pass </a:t>
            </a:r>
            <a:endParaRPr/>
          </a:p>
        </p:txBody>
      </p:sp>
      <p:sp>
        <p:nvSpPr>
          <p:cNvPr id="1130" name="Google Shape;1130;p10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31" name="Google Shape;1131;p102"/>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32" name="Google Shape;1132;p102"/>
          <p:cNvPicPr preferRelativeResize="0"/>
          <p:nvPr/>
        </p:nvPicPr>
        <p:blipFill>
          <a:blip r:embed="rId3">
            <a:alphaModFix/>
          </a:blip>
          <a:stretch>
            <a:fillRect/>
          </a:stretch>
        </p:blipFill>
        <p:spPr>
          <a:xfrm rot="-5400000">
            <a:off x="3579502" y="-198250"/>
            <a:ext cx="1984997" cy="6858001"/>
          </a:xfrm>
          <a:prstGeom prst="rect">
            <a:avLst/>
          </a:prstGeom>
          <a:noFill/>
          <a:ln>
            <a:noFill/>
          </a:ln>
        </p:spPr>
      </p:pic>
      <p:cxnSp>
        <p:nvCxnSpPr>
          <p:cNvPr id="1133" name="Google Shape;1133;p102"/>
          <p:cNvCxnSpPr/>
          <p:nvPr/>
        </p:nvCxnSpPr>
        <p:spPr>
          <a:xfrm rot="10800000">
            <a:off x="7696875" y="3276150"/>
            <a:ext cx="49200" cy="1253100"/>
          </a:xfrm>
          <a:prstGeom prst="straightConnector1">
            <a:avLst/>
          </a:prstGeom>
          <a:noFill/>
          <a:ln cap="flat" cmpd="sng" w="9525">
            <a:solidFill>
              <a:schemeClr val="dk2"/>
            </a:solidFill>
            <a:prstDash val="solid"/>
            <a:round/>
            <a:headEnd len="med" w="med" type="none"/>
            <a:tailEnd len="med" w="med" type="triangle"/>
          </a:ln>
        </p:spPr>
      </p:cxnSp>
      <p:sp>
        <p:nvSpPr>
          <p:cNvPr id="1134" name="Google Shape;1134;p102"/>
          <p:cNvSpPr txBox="1"/>
          <p:nvPr/>
        </p:nvSpPr>
        <p:spPr>
          <a:xfrm>
            <a:off x="7450075" y="4588450"/>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HOLE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80" name="Google Shape;180;p2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81" name="Google Shape;181;p22"/>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ctr">
              <a:lnSpc>
                <a:spcPct val="100000"/>
              </a:lnSpc>
              <a:spcBef>
                <a:spcPts val="480"/>
              </a:spcBef>
              <a:spcAft>
                <a:spcPts val="0"/>
              </a:spcAft>
              <a:buNone/>
            </a:pPr>
            <a:r>
              <a:rPr lang="en-US"/>
              <a:t>Bonus Objective</a:t>
            </a:r>
            <a:endParaRPr/>
          </a:p>
          <a:p>
            <a:pPr indent="0" lvl="0" marL="457200" marR="0" rtl="0" algn="just">
              <a:lnSpc>
                <a:spcPct val="100000"/>
              </a:lnSpc>
              <a:spcBef>
                <a:spcPts val="480"/>
              </a:spcBef>
              <a:spcAft>
                <a:spcPts val="0"/>
              </a:spcAft>
              <a:buNone/>
            </a:pPr>
            <a:r>
              <a:rPr lang="en-US"/>
              <a:t>▪Installation of a</a:t>
            </a:r>
            <a:r>
              <a:rPr lang="en-US"/>
              <a:t> integrated video camera in the container and that point toward the ground. The camera shall capture the release of both science payloads and capture the descent of the science payloads. </a:t>
            </a:r>
            <a:endParaRPr/>
          </a:p>
          <a:p>
            <a:pPr indent="0" lvl="0" marL="457200" marR="0" rtl="0" algn="just">
              <a:lnSpc>
                <a:spcPct val="100000"/>
              </a:lnSpc>
              <a:spcBef>
                <a:spcPts val="480"/>
              </a:spcBef>
              <a:spcAft>
                <a:spcPts val="0"/>
              </a:spcAft>
              <a:buNone/>
            </a:pPr>
            <a:r>
              <a:rPr lang="en-US"/>
              <a:t>▪The video shall be spin stabilized with the view not rotating more than +/- 30 degrees. </a:t>
            </a:r>
            <a:endParaRPr/>
          </a:p>
        </p:txBody>
      </p:sp>
      <p:sp>
        <p:nvSpPr>
          <p:cNvPr id="182" name="Google Shape;182;p2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Mission Summary</a:t>
            </a:r>
            <a:endParaRPr/>
          </a:p>
        </p:txBody>
      </p:sp>
      <p:sp>
        <p:nvSpPr>
          <p:cNvPr id="183" name="Google Shape;183;p2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84" name="Google Shape;184;p22"/>
          <p:cNvSpPr/>
          <p:nvPr/>
        </p:nvSpPr>
        <p:spPr>
          <a:xfrm>
            <a:off x="8610600" y="60434"/>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3"/>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40" name="Google Shape;1140;p103"/>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41" name="Google Shape;1141;p103"/>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Release Mechanism</a:t>
            </a:r>
            <a:endParaRPr/>
          </a:p>
        </p:txBody>
      </p:sp>
      <p:sp>
        <p:nvSpPr>
          <p:cNvPr id="1142" name="Google Shape;1142;p103"/>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The container has a hook in a inner wall, then a servo is used to lock the rubber band</a:t>
            </a:r>
            <a:endParaRPr/>
          </a:p>
        </p:txBody>
      </p:sp>
      <p:sp>
        <p:nvSpPr>
          <p:cNvPr id="1143" name="Google Shape;1143;p103"/>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44" name="Google Shape;1144;p103"/>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45" name="Google Shape;1145;p103"/>
          <p:cNvPicPr preferRelativeResize="0"/>
          <p:nvPr/>
        </p:nvPicPr>
        <p:blipFill>
          <a:blip r:embed="rId3">
            <a:alphaModFix/>
          </a:blip>
          <a:stretch>
            <a:fillRect/>
          </a:stretch>
        </p:blipFill>
        <p:spPr>
          <a:xfrm>
            <a:off x="932499" y="1789638"/>
            <a:ext cx="7279020" cy="381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04"/>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51" name="Google Shape;1151;p104"/>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000"/>
              <a:buFont typeface="Arial"/>
              <a:buNone/>
            </a:pPr>
            <a:fld id="{00000000-1234-1234-1234-123412341234}" type="slidenum">
              <a:rPr lang="en-US"/>
              <a:t>‹#›</a:t>
            </a:fld>
            <a:endParaRPr/>
          </a:p>
        </p:txBody>
      </p:sp>
      <p:sp>
        <p:nvSpPr>
          <p:cNvPr id="1152" name="Google Shape;1152;p104"/>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lang="en-US"/>
              <a:t>Payload</a:t>
            </a:r>
            <a:r>
              <a:rPr b="1" i="0" lang="en-US" sz="2400" u="none" cap="none" strike="noStrike">
                <a:solidFill>
                  <a:schemeClr val="accent2"/>
                </a:solidFill>
                <a:latin typeface="Arial"/>
                <a:ea typeface="Arial"/>
                <a:cs typeface="Arial"/>
                <a:sym typeface="Arial"/>
              </a:rPr>
              <a:t> Release Mechanism</a:t>
            </a:r>
            <a:endParaRPr/>
          </a:p>
        </p:txBody>
      </p:sp>
      <p:sp>
        <p:nvSpPr>
          <p:cNvPr id="1153" name="Google Shape;1153;p104"/>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rPr lang="en-US"/>
              <a:t>Then the servo move the arm and release the rubber band that causes the release of the payload form the container that falls from his own weight</a:t>
            </a:r>
            <a:endParaRPr/>
          </a:p>
        </p:txBody>
      </p:sp>
      <p:sp>
        <p:nvSpPr>
          <p:cNvPr id="1154" name="Google Shape;1154;p104"/>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55" name="Google Shape;1155;p104"/>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56" name="Google Shape;1156;p104"/>
          <p:cNvPicPr preferRelativeResize="0"/>
          <p:nvPr/>
        </p:nvPicPr>
        <p:blipFill>
          <a:blip r:embed="rId3">
            <a:alphaModFix/>
          </a:blip>
          <a:stretch>
            <a:fillRect/>
          </a:stretch>
        </p:blipFill>
        <p:spPr>
          <a:xfrm>
            <a:off x="1130774" y="2225200"/>
            <a:ext cx="6882450" cy="3605176"/>
          </a:xfrm>
          <a:prstGeom prst="rect">
            <a:avLst/>
          </a:prstGeom>
          <a:noFill/>
          <a:ln>
            <a:noFill/>
          </a:ln>
        </p:spPr>
      </p:pic>
      <p:cxnSp>
        <p:nvCxnSpPr>
          <p:cNvPr id="1157" name="Google Shape;1157;p104"/>
          <p:cNvCxnSpPr/>
          <p:nvPr/>
        </p:nvCxnSpPr>
        <p:spPr>
          <a:xfrm flipH="1">
            <a:off x="2881300" y="2442300"/>
            <a:ext cx="9900" cy="769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05"/>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Parachute Attachment Mechanism</a:t>
            </a:r>
            <a:endParaRPr/>
          </a:p>
        </p:txBody>
      </p:sp>
      <p:sp>
        <p:nvSpPr>
          <p:cNvPr id="1164" name="Google Shape;1164;p105"/>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US"/>
              <a:t>The container hatches has a small hook to attach the cottom lines of the parachute</a:t>
            </a:r>
            <a:endParaRPr/>
          </a:p>
          <a:p>
            <a:pPr indent="-38100" lvl="0" marL="342900" rtl="0" algn="l">
              <a:lnSpc>
                <a:spcPct val="100000"/>
              </a:lnSpc>
              <a:spcBef>
                <a:spcPts val="480"/>
              </a:spcBef>
              <a:spcAft>
                <a:spcPts val="0"/>
              </a:spcAft>
              <a:buSzPts val="2400"/>
              <a:buNone/>
            </a:pPr>
            <a:r>
              <a:t/>
            </a:r>
            <a:endParaRPr/>
          </a:p>
        </p:txBody>
      </p:sp>
      <p:sp>
        <p:nvSpPr>
          <p:cNvPr id="1165" name="Google Shape;1165;p105"/>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166" name="Google Shape;1166;p105"/>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67" name="Google Shape;1167;p105"/>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168" name="Google Shape;1168;p105"/>
          <p:cNvPicPr preferRelativeResize="0"/>
          <p:nvPr/>
        </p:nvPicPr>
        <p:blipFill>
          <a:blip r:embed="rId3">
            <a:alphaModFix/>
          </a:blip>
          <a:stretch>
            <a:fillRect/>
          </a:stretch>
        </p:blipFill>
        <p:spPr>
          <a:xfrm>
            <a:off x="1521786" y="2192575"/>
            <a:ext cx="6100426" cy="36810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06"/>
          <p:cNvSpPr txBox="1"/>
          <p:nvPr>
            <p:ph type="title"/>
          </p:nvPr>
        </p:nvSpPr>
        <p:spPr>
          <a:xfrm>
            <a:off x="1600200" y="76200"/>
            <a:ext cx="5943600" cy="83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a:t>Container Parachute Attachment Mechanism</a:t>
            </a:r>
            <a:endParaRPr/>
          </a:p>
        </p:txBody>
      </p:sp>
      <p:sp>
        <p:nvSpPr>
          <p:cNvPr id="1175" name="Google Shape;1175;p106"/>
          <p:cNvSpPr txBox="1"/>
          <p:nvPr>
            <p:ph idx="1" type="body"/>
          </p:nvPr>
        </p:nvSpPr>
        <p:spPr>
          <a:xfrm>
            <a:off x="228600" y="1066800"/>
            <a:ext cx="8686800" cy="5181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US"/>
              <a:t>The parachute is packed in and put in the top of the container</a:t>
            </a:r>
            <a:endParaRPr/>
          </a:p>
          <a:p>
            <a:pPr indent="-38100" lvl="0" marL="342900" rtl="0" algn="l">
              <a:lnSpc>
                <a:spcPct val="100000"/>
              </a:lnSpc>
              <a:spcBef>
                <a:spcPts val="480"/>
              </a:spcBef>
              <a:spcAft>
                <a:spcPts val="0"/>
              </a:spcAft>
              <a:buSzPts val="2400"/>
              <a:buNone/>
            </a:pPr>
            <a:r>
              <a:t/>
            </a:r>
            <a:endParaRPr/>
          </a:p>
        </p:txBody>
      </p:sp>
      <p:sp>
        <p:nvSpPr>
          <p:cNvPr id="1176" name="Google Shape;1176;p106"/>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177" name="Google Shape;1177;p106"/>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78" name="Google Shape;1178;p106"/>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pic>
        <p:nvPicPr>
          <p:cNvPr id="1179" name="Google Shape;1179;p106"/>
          <p:cNvPicPr preferRelativeResize="0"/>
          <p:nvPr/>
        </p:nvPicPr>
        <p:blipFill>
          <a:blip r:embed="rId3">
            <a:alphaModFix/>
          </a:blip>
          <a:stretch>
            <a:fillRect/>
          </a:stretch>
        </p:blipFill>
        <p:spPr>
          <a:xfrm>
            <a:off x="1714500" y="2016250"/>
            <a:ext cx="5715000" cy="328269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07"/>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Structure Survivability</a:t>
            </a:r>
            <a:endParaRPr/>
          </a:p>
        </p:txBody>
      </p:sp>
      <p:sp>
        <p:nvSpPr>
          <p:cNvPr id="1185" name="Google Shape;1185;p107"/>
          <p:cNvSpPr txBox="1"/>
          <p:nvPr>
            <p:ph idx="1" type="body"/>
          </p:nvPr>
        </p:nvSpPr>
        <p:spPr>
          <a:xfrm>
            <a:off x="228600" y="1066800"/>
            <a:ext cx="8686800" cy="5181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rPr lang="en-US"/>
              <a:t>Securing Electrical Connections</a:t>
            </a:r>
            <a:endParaRPr/>
          </a:p>
          <a:p>
            <a:pPr indent="0" lvl="0" marL="457200" marR="0" rtl="0" algn="l">
              <a:lnSpc>
                <a:spcPct val="100000"/>
              </a:lnSpc>
              <a:spcBef>
                <a:spcPts val="480"/>
              </a:spcBef>
              <a:spcAft>
                <a:spcPts val="0"/>
              </a:spcAft>
              <a:buNone/>
            </a:pPr>
            <a:r>
              <a:rPr lang="en-US"/>
              <a:t>•Depending on the connection components, proper methods for securing will be used.</a:t>
            </a:r>
            <a:endParaRPr/>
          </a:p>
          <a:p>
            <a:pPr indent="0" lvl="0" marL="457200" marR="0" rtl="0" algn="l">
              <a:lnSpc>
                <a:spcPct val="100000"/>
              </a:lnSpc>
              <a:spcBef>
                <a:spcPts val="480"/>
              </a:spcBef>
              <a:spcAft>
                <a:spcPts val="0"/>
              </a:spcAft>
              <a:buNone/>
            </a:pPr>
            <a:r>
              <a:rPr lang="en-US"/>
              <a:t>Electrical connection methods are:</a:t>
            </a:r>
            <a:endParaRPr/>
          </a:p>
          <a:p>
            <a:pPr indent="0" lvl="0" marL="457200" marR="0" rtl="0" algn="l">
              <a:lnSpc>
                <a:spcPct val="100000"/>
              </a:lnSpc>
              <a:spcBef>
                <a:spcPts val="480"/>
              </a:spcBef>
              <a:spcAft>
                <a:spcPts val="0"/>
              </a:spcAft>
              <a:buNone/>
            </a:pPr>
            <a:r>
              <a:rPr lang="en-US"/>
              <a:t>➢Soldering</a:t>
            </a:r>
            <a:endParaRPr/>
          </a:p>
          <a:p>
            <a:pPr indent="0" lvl="0" marL="457200" marR="0" rtl="0" algn="l">
              <a:lnSpc>
                <a:spcPct val="100000"/>
              </a:lnSpc>
              <a:spcBef>
                <a:spcPts val="480"/>
              </a:spcBef>
              <a:spcAft>
                <a:spcPts val="0"/>
              </a:spcAft>
              <a:buNone/>
            </a:pPr>
            <a:r>
              <a:rPr lang="en-US"/>
              <a:t>➢Cyanoacrylate</a:t>
            </a:r>
            <a:endParaRPr/>
          </a:p>
          <a:p>
            <a:pPr indent="0" lvl="0" marL="457200" marR="0" rtl="0" algn="l">
              <a:lnSpc>
                <a:spcPct val="100000"/>
              </a:lnSpc>
              <a:spcBef>
                <a:spcPts val="480"/>
              </a:spcBef>
              <a:spcAft>
                <a:spcPts val="0"/>
              </a:spcAft>
              <a:buNone/>
            </a:pPr>
            <a:r>
              <a:rPr lang="en-US"/>
              <a:t>➢Electric tape</a:t>
            </a:r>
            <a:endParaRPr/>
          </a:p>
          <a:p>
            <a:pPr indent="0" lvl="0" marL="457200" marR="0" rtl="0" algn="l">
              <a:lnSpc>
                <a:spcPct val="100000"/>
              </a:lnSpc>
              <a:spcBef>
                <a:spcPts val="480"/>
              </a:spcBef>
              <a:spcAft>
                <a:spcPts val="0"/>
              </a:spcAft>
              <a:buNone/>
            </a:pPr>
            <a:r>
              <a:rPr lang="en-US"/>
              <a:t>➢Thermo contractible tube</a:t>
            </a:r>
            <a:endParaRPr/>
          </a:p>
          <a:p>
            <a:pPr indent="0" lvl="0" marL="457200" marR="0" rtl="0" algn="l">
              <a:lnSpc>
                <a:spcPct val="100000"/>
              </a:lnSpc>
              <a:spcBef>
                <a:spcPts val="480"/>
              </a:spcBef>
              <a:spcAft>
                <a:spcPts val="0"/>
              </a:spcAft>
              <a:buNone/>
            </a:pPr>
            <a:r>
              <a:rPr lang="en-US"/>
              <a:t>➢hot glue</a:t>
            </a:r>
            <a:endParaRPr/>
          </a:p>
        </p:txBody>
      </p:sp>
      <p:sp>
        <p:nvSpPr>
          <p:cNvPr id="1186" name="Google Shape;1186;p107"/>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87" name="Google Shape;1187;p107"/>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88" name="Google Shape;1188;p107"/>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89" name="Google Shape;1189;p107"/>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08"/>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195" name="Google Shape;1195;p108"/>
          <p:cNvSpPr txBox="1"/>
          <p:nvPr>
            <p:ph idx="1" type="body"/>
          </p:nvPr>
        </p:nvSpPr>
        <p:spPr>
          <a:xfrm>
            <a:off x="228600" y="1154475"/>
            <a:ext cx="6300600" cy="2646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rPr lang="en-US"/>
              <a:t>PAYLOAD MASS</a:t>
            </a:r>
            <a:endParaRPr/>
          </a:p>
        </p:txBody>
      </p:sp>
      <p:sp>
        <p:nvSpPr>
          <p:cNvPr id="1196" name="Google Shape;1196;p108"/>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197" name="Google Shape;1197;p108"/>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198" name="Google Shape;1198;p108"/>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199" name="Google Shape;1199;p108"/>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200" name="Google Shape;1200;p108"/>
          <p:cNvGraphicFramePr/>
          <p:nvPr/>
        </p:nvGraphicFramePr>
        <p:xfrm>
          <a:off x="228600" y="1775100"/>
          <a:ext cx="3000000" cy="3000000"/>
        </p:xfrm>
        <a:graphic>
          <a:graphicData uri="http://schemas.openxmlformats.org/drawingml/2006/table">
            <a:tbl>
              <a:tblPr>
                <a:noFill/>
                <a:tableStyleId>{5248A033-B59B-4F7F-8831-354D96AE2D3F}</a:tableStyleId>
              </a:tblPr>
              <a:tblGrid>
                <a:gridCol w="2893550"/>
                <a:gridCol w="2893550"/>
                <a:gridCol w="2893550"/>
              </a:tblGrid>
              <a:tr h="396200">
                <a:tc>
                  <a:txBody>
                    <a:bodyPr/>
                    <a:lstStyle/>
                    <a:p>
                      <a:pPr indent="0" lvl="0" marL="0" rtl="0" algn="ctr">
                        <a:spcBef>
                          <a:spcPts val="0"/>
                        </a:spcBef>
                        <a:spcAft>
                          <a:spcPts val="0"/>
                        </a:spcAft>
                        <a:buNone/>
                      </a:pPr>
                      <a:r>
                        <a:rPr lang="en-US"/>
                        <a:t>PART</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mass gr</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Data type</a:t>
                      </a:r>
                      <a:endParaRPr/>
                    </a:p>
                  </a:txBody>
                  <a:tcPr marT="91425" marB="91425" marR="91425" marL="91425">
                    <a:solidFill>
                      <a:schemeClr val="accent1"/>
                    </a:solidFill>
                  </a:tcPr>
                </a:tc>
              </a:tr>
              <a:tr h="396200">
                <a:tc>
                  <a:txBody>
                    <a:bodyPr/>
                    <a:lstStyle/>
                    <a:p>
                      <a:pPr indent="0" lvl="0" marL="0" rtl="0" algn="ctr">
                        <a:spcBef>
                          <a:spcPts val="0"/>
                        </a:spcBef>
                        <a:spcAft>
                          <a:spcPts val="0"/>
                        </a:spcAft>
                        <a:buNone/>
                      </a:pPr>
                      <a:r>
                        <a:rPr lang="en-US"/>
                        <a:t>XBee </a:t>
                      </a:r>
                      <a:endParaRPr/>
                    </a:p>
                  </a:txBody>
                  <a:tcPr marT="91425" marB="91425" marR="91425" marL="91425"/>
                </a:tc>
                <a:tc>
                  <a:txBody>
                    <a:bodyPr/>
                    <a:lstStyle/>
                    <a:p>
                      <a:pPr indent="0" lvl="0" marL="0" rtl="0" algn="ctr">
                        <a:spcBef>
                          <a:spcPts val="0"/>
                        </a:spcBef>
                        <a:spcAft>
                          <a:spcPts val="0"/>
                        </a:spcAft>
                        <a:buNone/>
                      </a:pPr>
                      <a:r>
                        <a:rPr lang="en-US"/>
                        <a:t>40</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10 DOF IMU Sensor</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Arduino nano</a:t>
                      </a:r>
                      <a:endParaRPr/>
                    </a:p>
                  </a:txBody>
                  <a:tcPr marT="91425" marB="91425" marR="91425" marL="91425"/>
                </a:tc>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lir3048 (x4)</a:t>
                      </a:r>
                      <a:endParaRPr/>
                    </a:p>
                  </a:txBody>
                  <a:tcPr marT="91425" marB="91425" marR="91425" marL="91425"/>
                </a:tc>
                <a:tc>
                  <a:txBody>
                    <a:bodyPr/>
                    <a:lstStyle/>
                    <a:p>
                      <a:pPr indent="0" lvl="0" marL="0" rtl="0" algn="ctr">
                        <a:spcBef>
                          <a:spcPts val="0"/>
                        </a:spcBef>
                        <a:spcAft>
                          <a:spcPts val="0"/>
                        </a:spcAft>
                        <a:buNone/>
                      </a:pPr>
                      <a:r>
                        <a:rPr lang="en-US"/>
                        <a:t>29.2</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Air frame</a:t>
                      </a:r>
                      <a:endParaRPr/>
                    </a:p>
                  </a:txBody>
                  <a:tcPr marT="91425" marB="91425" marR="91425" marL="91425"/>
                </a:tc>
                <a:tc>
                  <a:txBody>
                    <a:bodyPr/>
                    <a:lstStyle/>
                    <a:p>
                      <a:pPr indent="0" lvl="0" marL="0" rtl="0" algn="ctr">
                        <a:spcBef>
                          <a:spcPts val="0"/>
                        </a:spcBef>
                        <a:spcAft>
                          <a:spcPts val="0"/>
                        </a:spcAft>
                        <a:buNone/>
                      </a:pPr>
                      <a:r>
                        <a:rPr lang="en-US"/>
                        <a:t>25</a:t>
                      </a:r>
                      <a:endParaRPr/>
                    </a:p>
                  </a:txBody>
                  <a:tcPr marT="91425" marB="91425" marR="91425" marL="91425"/>
                </a:tc>
                <a:tc>
                  <a:txBody>
                    <a:bodyPr/>
                    <a:lstStyle/>
                    <a:p>
                      <a:pPr indent="0" lvl="0" marL="0" rtl="0" algn="ctr">
                        <a:spcBef>
                          <a:spcPts val="0"/>
                        </a:spcBef>
                        <a:spcAft>
                          <a:spcPts val="0"/>
                        </a:spcAft>
                        <a:buNone/>
                      </a:pPr>
                      <a:r>
                        <a:rPr lang="en-US"/>
                        <a:t>E (based on volume and material </a:t>
                      </a:r>
                      <a:r>
                        <a:rPr lang="en-US"/>
                        <a:t>theoretical</a:t>
                      </a:r>
                      <a:r>
                        <a:rPr lang="en-US"/>
                        <a:t> density)</a:t>
                      </a:r>
                      <a:endParaRPr/>
                    </a:p>
                  </a:txBody>
                  <a:tcPr marT="91425" marB="91425" marR="91425" marL="91425"/>
                </a:tc>
              </a:tr>
              <a:tr h="396200">
                <a:tc>
                  <a:txBody>
                    <a:bodyPr/>
                    <a:lstStyle/>
                    <a:p>
                      <a:pPr indent="0" lvl="0" marL="0" rtl="0" algn="ctr">
                        <a:spcBef>
                          <a:spcPts val="0"/>
                        </a:spcBef>
                        <a:spcAft>
                          <a:spcPts val="0"/>
                        </a:spcAft>
                        <a:buNone/>
                      </a:pPr>
                      <a:r>
                        <a:rPr lang="en-US"/>
                        <a:t>TOTAL PAYLOAD MASS</a:t>
                      </a:r>
                      <a:endParaRPr/>
                    </a:p>
                  </a:txBody>
                  <a:tcPr marT="91425" marB="91425" marR="91425" marL="91425">
                    <a:solidFill>
                      <a:srgbClr val="FFFF00"/>
                    </a:solidFill>
                  </a:tcPr>
                </a:tc>
                <a:tc gridSpan="2">
                  <a:txBody>
                    <a:bodyPr/>
                    <a:lstStyle/>
                    <a:p>
                      <a:pPr indent="0" lvl="0" marL="0" rtl="0" algn="ctr">
                        <a:spcBef>
                          <a:spcPts val="0"/>
                        </a:spcBef>
                        <a:spcAft>
                          <a:spcPts val="0"/>
                        </a:spcAft>
                        <a:buNone/>
                      </a:pPr>
                      <a:r>
                        <a:rPr lang="en-US"/>
                        <a:t>105.2 gr</a:t>
                      </a:r>
                      <a:endParaRPr/>
                    </a:p>
                  </a:txBody>
                  <a:tcPr marT="91425" marB="91425" marR="91425" marL="91425">
                    <a:solidFill>
                      <a:srgbClr val="FFFF00"/>
                    </a:solidFill>
                  </a:tcPr>
                </a:tc>
                <a:tc hMerge="1"/>
              </a:tr>
            </a:tbl>
          </a:graphicData>
        </a:graphic>
      </p:graphicFrame>
      <p:sp>
        <p:nvSpPr>
          <p:cNvPr id="1201" name="Google Shape;1201;p108"/>
          <p:cNvSpPr txBox="1"/>
          <p:nvPr/>
        </p:nvSpPr>
        <p:spPr>
          <a:xfrm>
            <a:off x="644950" y="5256375"/>
            <a:ext cx="619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D:Datasheet</a:t>
            </a:r>
            <a:endParaRPr/>
          </a:p>
          <a:p>
            <a:pPr indent="0" lvl="0" marL="0" rtl="0" algn="l">
              <a:spcBef>
                <a:spcPts val="0"/>
              </a:spcBef>
              <a:spcAft>
                <a:spcPts val="0"/>
              </a:spcAft>
              <a:buNone/>
            </a:pPr>
            <a:r>
              <a:rPr lang="en-US"/>
              <a:t>E:Estimated</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09"/>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207" name="Google Shape;1207;p109"/>
          <p:cNvSpPr txBox="1"/>
          <p:nvPr>
            <p:ph idx="1" type="body"/>
          </p:nvPr>
        </p:nvSpPr>
        <p:spPr>
          <a:xfrm>
            <a:off x="228600" y="1154475"/>
            <a:ext cx="6300600" cy="26466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480"/>
              </a:spcBef>
              <a:spcAft>
                <a:spcPts val="0"/>
              </a:spcAft>
              <a:buNone/>
            </a:pPr>
            <a:r>
              <a:rPr lang="en-US"/>
              <a:t>CONTAINER MASS</a:t>
            </a:r>
            <a:endParaRPr/>
          </a:p>
        </p:txBody>
      </p:sp>
      <p:sp>
        <p:nvSpPr>
          <p:cNvPr id="1208" name="Google Shape;1208;p109"/>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09" name="Google Shape;1209;p109"/>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210" name="Google Shape;1210;p109"/>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11" name="Google Shape;1211;p109"/>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212" name="Google Shape;1212;p109"/>
          <p:cNvGraphicFramePr/>
          <p:nvPr/>
        </p:nvGraphicFramePr>
        <p:xfrm>
          <a:off x="231675" y="1636950"/>
          <a:ext cx="3000000" cy="3000000"/>
        </p:xfrm>
        <a:graphic>
          <a:graphicData uri="http://schemas.openxmlformats.org/drawingml/2006/table">
            <a:tbl>
              <a:tblPr>
                <a:noFill/>
                <a:tableStyleId>{5248A033-B59B-4F7F-8831-354D96AE2D3F}</a:tableStyleId>
              </a:tblPr>
              <a:tblGrid>
                <a:gridCol w="2893550"/>
                <a:gridCol w="2893550"/>
                <a:gridCol w="2893550"/>
              </a:tblGrid>
              <a:tr h="396200">
                <a:tc>
                  <a:txBody>
                    <a:bodyPr/>
                    <a:lstStyle/>
                    <a:p>
                      <a:pPr indent="0" lvl="0" marL="0" rtl="0" algn="ctr">
                        <a:spcBef>
                          <a:spcPts val="0"/>
                        </a:spcBef>
                        <a:spcAft>
                          <a:spcPts val="0"/>
                        </a:spcAft>
                        <a:buNone/>
                      </a:pPr>
                      <a:r>
                        <a:rPr lang="en-US"/>
                        <a:t>PART</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mass gr</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Data type</a:t>
                      </a:r>
                      <a:endParaRPr/>
                    </a:p>
                  </a:txBody>
                  <a:tcPr marT="91425" marB="91425" marR="91425" marL="91425">
                    <a:solidFill>
                      <a:schemeClr val="accent1"/>
                    </a:solidFill>
                  </a:tcPr>
                </a:tc>
              </a:tr>
              <a:tr h="396200">
                <a:tc>
                  <a:txBody>
                    <a:bodyPr/>
                    <a:lstStyle/>
                    <a:p>
                      <a:pPr indent="0" lvl="0" marL="0" rtl="0" algn="ctr">
                        <a:spcBef>
                          <a:spcPts val="0"/>
                        </a:spcBef>
                        <a:spcAft>
                          <a:spcPts val="0"/>
                        </a:spcAft>
                        <a:buNone/>
                      </a:pPr>
                      <a:r>
                        <a:rPr lang="en-US"/>
                        <a:t>XBee </a:t>
                      </a:r>
                      <a:endParaRPr/>
                    </a:p>
                  </a:txBody>
                  <a:tcPr marT="91425" marB="91425" marR="91425" marL="91425"/>
                </a:tc>
                <a:tc>
                  <a:txBody>
                    <a:bodyPr/>
                    <a:lstStyle/>
                    <a:p>
                      <a:pPr indent="0" lvl="0" marL="0" rtl="0" algn="ctr">
                        <a:spcBef>
                          <a:spcPts val="0"/>
                        </a:spcBef>
                        <a:spcAft>
                          <a:spcPts val="0"/>
                        </a:spcAft>
                        <a:buNone/>
                      </a:pPr>
                      <a:r>
                        <a:rPr lang="en-US"/>
                        <a:t>40</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10 DOF IMU Sensor</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Arduino mega 2560 mini</a:t>
                      </a:r>
                      <a:endParaRPr/>
                    </a:p>
                  </a:txBody>
                  <a:tcPr marT="91425" marB="91425" marR="91425" marL="91425"/>
                </a:tc>
                <a:tc>
                  <a:txBody>
                    <a:bodyPr/>
                    <a:lstStyle/>
                    <a:p>
                      <a:pPr indent="0" lvl="0" marL="0" rtl="0" algn="ctr">
                        <a:spcBef>
                          <a:spcPts val="0"/>
                        </a:spcBef>
                        <a:spcAft>
                          <a:spcPts val="0"/>
                        </a:spcAft>
                        <a:buNone/>
                      </a:pPr>
                      <a:r>
                        <a:rPr lang="en-US"/>
                        <a:t>5</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CR123A (x2)</a:t>
                      </a:r>
                      <a:endParaRPr/>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Frame</a:t>
                      </a:r>
                      <a:endParaRPr/>
                    </a:p>
                  </a:txBody>
                  <a:tcPr marT="91425" marB="91425" marR="91425" marL="91425"/>
                </a:tc>
                <a:tc>
                  <a:txBody>
                    <a:bodyPr/>
                    <a:lstStyle/>
                    <a:p>
                      <a:pPr indent="0" lvl="0" marL="0" rtl="0" algn="ctr">
                        <a:spcBef>
                          <a:spcPts val="0"/>
                        </a:spcBef>
                        <a:spcAft>
                          <a:spcPts val="0"/>
                        </a:spcAft>
                        <a:buNone/>
                      </a:pPr>
                      <a:r>
                        <a:rPr lang="en-US"/>
                        <a:t>207,5</a:t>
                      </a:r>
                      <a:endParaRPr/>
                    </a:p>
                  </a:txBody>
                  <a:tcPr marT="91425" marB="91425" marR="91425" marL="91425"/>
                </a:tc>
                <a:tc>
                  <a:txBody>
                    <a:bodyPr/>
                    <a:lstStyle/>
                    <a:p>
                      <a:pPr indent="0" lvl="0" marL="0" rtl="0" algn="ctr">
                        <a:spcBef>
                          <a:spcPts val="0"/>
                        </a:spcBef>
                        <a:spcAft>
                          <a:spcPts val="0"/>
                        </a:spcAft>
                        <a:buNone/>
                      </a:pPr>
                      <a:r>
                        <a:rPr lang="en-US"/>
                        <a:t>E (3D software estimation)</a:t>
                      </a:r>
                      <a:endParaRPr/>
                    </a:p>
                  </a:txBody>
                  <a:tcPr marT="91425" marB="91425" marR="91425" marL="91425"/>
                </a:tc>
              </a:tr>
              <a:tr h="396200">
                <a:tc>
                  <a:txBody>
                    <a:bodyPr/>
                    <a:lstStyle/>
                    <a:p>
                      <a:pPr indent="0" lvl="0" marL="0" rtl="0" algn="ctr">
                        <a:spcBef>
                          <a:spcPts val="0"/>
                        </a:spcBef>
                        <a:spcAft>
                          <a:spcPts val="0"/>
                        </a:spcAft>
                        <a:buNone/>
                      </a:pPr>
                      <a:r>
                        <a:rPr lang="en-US"/>
                        <a:t>Container parachute</a:t>
                      </a:r>
                      <a:endParaRPr/>
                    </a:p>
                  </a:txBody>
                  <a:tcPr marT="91425" marB="91425" marR="91425" marL="91425"/>
                </a:tc>
                <a:tc>
                  <a:txBody>
                    <a:bodyPr/>
                    <a:lstStyle/>
                    <a:p>
                      <a:pPr indent="0" lvl="0" marL="0" rtl="0" algn="ctr">
                        <a:spcBef>
                          <a:spcPts val="0"/>
                        </a:spcBef>
                        <a:spcAft>
                          <a:spcPts val="0"/>
                        </a:spcAft>
                        <a:buNone/>
                      </a:pPr>
                      <a:r>
                        <a:rPr lang="en-US"/>
                        <a:t>11</a:t>
                      </a:r>
                      <a:endParaRPr/>
                    </a:p>
                  </a:txBody>
                  <a:tcPr marT="91425" marB="91425" marR="91425" marL="91425"/>
                </a:tc>
                <a:tc>
                  <a:txBody>
                    <a:bodyPr/>
                    <a:lstStyle/>
                    <a:p>
                      <a:pPr indent="0" lvl="0" marL="0" rtl="0" algn="ctr">
                        <a:spcBef>
                          <a:spcPts val="0"/>
                        </a:spcBef>
                        <a:spcAft>
                          <a:spcPts val="0"/>
                        </a:spcAft>
                        <a:buNone/>
                      </a:pPr>
                      <a:r>
                        <a:rPr lang="en-US"/>
                        <a:t>E (Based on material </a:t>
                      </a:r>
                      <a:r>
                        <a:rPr lang="en-US"/>
                        <a:t>theoretical</a:t>
                      </a:r>
                      <a:r>
                        <a:rPr lang="en-US"/>
                        <a:t> density)</a:t>
                      </a:r>
                      <a:endParaRPr/>
                    </a:p>
                  </a:txBody>
                  <a:tcPr marT="91425" marB="91425" marR="91425" marL="91425"/>
                </a:tc>
              </a:tr>
              <a:tr h="396200">
                <a:tc>
                  <a:txBody>
                    <a:bodyPr/>
                    <a:lstStyle/>
                    <a:p>
                      <a:pPr indent="0" lvl="0" marL="0" rtl="0" algn="ctr">
                        <a:spcBef>
                          <a:spcPts val="0"/>
                        </a:spcBef>
                        <a:spcAft>
                          <a:spcPts val="0"/>
                        </a:spcAft>
                        <a:buNone/>
                      </a:pPr>
                      <a:r>
                        <a:rPr lang="en-US"/>
                        <a:t>Adafruit Ultimate GPS</a:t>
                      </a:r>
                      <a:endParaRPr/>
                    </a:p>
                  </a:txBody>
                  <a:tcPr marT="91425" marB="91425" marR="91425" marL="91425"/>
                </a:tc>
                <a:tc>
                  <a:txBody>
                    <a:bodyPr/>
                    <a:lstStyle/>
                    <a:p>
                      <a:pPr indent="0" lvl="0" marL="0" rtl="0" algn="ctr">
                        <a:spcBef>
                          <a:spcPts val="0"/>
                        </a:spcBef>
                        <a:spcAft>
                          <a:spcPts val="0"/>
                        </a:spcAft>
                        <a:buNone/>
                      </a:pPr>
                      <a:r>
                        <a:rPr lang="en-US"/>
                        <a:t>8,5</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Servo</a:t>
                      </a:r>
                      <a:endParaRPr/>
                    </a:p>
                  </a:txBody>
                  <a:tcPr marT="91425" marB="91425" marR="91425" marL="91425"/>
                </a:tc>
                <a:tc>
                  <a:txBody>
                    <a:bodyPr/>
                    <a:lstStyle/>
                    <a:p>
                      <a:pPr indent="0" lvl="0" marL="0" rtl="0" algn="ctr">
                        <a:spcBef>
                          <a:spcPts val="0"/>
                        </a:spcBef>
                        <a:spcAft>
                          <a:spcPts val="0"/>
                        </a:spcAft>
                        <a:buNone/>
                      </a:pPr>
                      <a:r>
                        <a:rPr lang="en-US"/>
                        <a:t>9</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Camera</a:t>
                      </a:r>
                      <a:endParaRPr/>
                    </a:p>
                  </a:txBody>
                  <a:tcPr marT="91425" marB="91425" marR="91425" marL="91425"/>
                </a:tc>
                <a:tc>
                  <a:txBody>
                    <a:bodyPr/>
                    <a:lstStyle/>
                    <a:p>
                      <a:pPr indent="0" lvl="0" marL="0" rtl="0" algn="ctr">
                        <a:spcBef>
                          <a:spcPts val="0"/>
                        </a:spcBef>
                        <a:spcAft>
                          <a:spcPts val="0"/>
                        </a:spcAft>
                        <a:buNone/>
                      </a:pPr>
                      <a:r>
                        <a:rPr lang="en-US"/>
                        <a:t>13</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Buzzer</a:t>
                      </a:r>
                      <a:endParaRPr/>
                    </a:p>
                  </a:txBody>
                  <a:tcPr marT="91425" marB="91425" marR="91425" marL="91425"/>
                </a:tc>
                <a:tc>
                  <a:txBody>
                    <a:bodyPr/>
                    <a:lstStyle/>
                    <a:p>
                      <a:pPr indent="0" lvl="0" marL="0" rtl="0" algn="ctr">
                        <a:spcBef>
                          <a:spcPts val="0"/>
                        </a:spcBef>
                        <a:spcAft>
                          <a:spcPts val="0"/>
                        </a:spcAft>
                        <a:buNone/>
                      </a:pPr>
                      <a:r>
                        <a:rPr lang="en-US"/>
                        <a:t>15</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10"/>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218" name="Google Shape;1218;p110"/>
          <p:cNvSpPr txBox="1"/>
          <p:nvPr>
            <p:ph idx="1" type="body"/>
          </p:nvPr>
        </p:nvSpPr>
        <p:spPr>
          <a:xfrm>
            <a:off x="228600" y="1154475"/>
            <a:ext cx="6300600" cy="264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80"/>
              </a:spcBef>
              <a:spcAft>
                <a:spcPts val="0"/>
              </a:spcAft>
              <a:buNone/>
            </a:pPr>
            <a:r>
              <a:rPr lang="en-US"/>
              <a:t>CONTAINER MASS</a:t>
            </a:r>
            <a:endParaRPr/>
          </a:p>
        </p:txBody>
      </p:sp>
      <p:sp>
        <p:nvSpPr>
          <p:cNvPr id="1219" name="Google Shape;1219;p110"/>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20" name="Google Shape;1220;p110"/>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221" name="Google Shape;1221;p110"/>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22" name="Google Shape;1222;p110"/>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aphicFrame>
        <p:nvGraphicFramePr>
          <p:cNvPr id="1223" name="Google Shape;1223;p110"/>
          <p:cNvGraphicFramePr/>
          <p:nvPr/>
        </p:nvGraphicFramePr>
        <p:xfrm>
          <a:off x="231675" y="1636950"/>
          <a:ext cx="3000000" cy="3000000"/>
        </p:xfrm>
        <a:graphic>
          <a:graphicData uri="http://schemas.openxmlformats.org/drawingml/2006/table">
            <a:tbl>
              <a:tblPr>
                <a:noFill/>
                <a:tableStyleId>{5248A033-B59B-4F7F-8831-354D96AE2D3F}</a:tableStyleId>
              </a:tblPr>
              <a:tblGrid>
                <a:gridCol w="2893550"/>
                <a:gridCol w="2893550"/>
                <a:gridCol w="2893550"/>
              </a:tblGrid>
              <a:tr h="396200">
                <a:tc>
                  <a:txBody>
                    <a:bodyPr/>
                    <a:lstStyle/>
                    <a:p>
                      <a:pPr indent="0" lvl="0" marL="0" rtl="0" algn="ctr">
                        <a:spcBef>
                          <a:spcPts val="0"/>
                        </a:spcBef>
                        <a:spcAft>
                          <a:spcPts val="0"/>
                        </a:spcAft>
                        <a:buNone/>
                      </a:pPr>
                      <a:r>
                        <a:rPr lang="en-US"/>
                        <a:t>PART</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mass gr</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Data type</a:t>
                      </a:r>
                      <a:endParaRPr/>
                    </a:p>
                  </a:txBody>
                  <a:tcPr marT="91425" marB="91425" marR="91425" marL="91425">
                    <a:solidFill>
                      <a:schemeClr val="accent1"/>
                    </a:solidFill>
                  </a:tcPr>
                </a:tc>
              </a:tr>
              <a:tr h="396200">
                <a:tc>
                  <a:txBody>
                    <a:bodyPr/>
                    <a:lstStyle/>
                    <a:p>
                      <a:pPr indent="0" lvl="0" marL="0" rtl="0" algn="ctr">
                        <a:spcBef>
                          <a:spcPts val="0"/>
                        </a:spcBef>
                        <a:spcAft>
                          <a:spcPts val="0"/>
                        </a:spcAft>
                        <a:buNone/>
                      </a:pPr>
                      <a:r>
                        <a:rPr lang="en-US"/>
                        <a:t>3D printed parts </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E (3D printer software estimation)</a:t>
                      </a:r>
                      <a:endParaRPr/>
                    </a:p>
                  </a:txBody>
                  <a:tcPr marT="91425" marB="91425" marR="91425" marL="91425"/>
                </a:tc>
              </a:tr>
              <a:tr h="396200">
                <a:tc>
                  <a:txBody>
                    <a:bodyPr/>
                    <a:lstStyle/>
                    <a:p>
                      <a:pPr indent="0" lvl="0" marL="0" rtl="0" algn="ctr">
                        <a:spcBef>
                          <a:spcPts val="0"/>
                        </a:spcBef>
                        <a:spcAft>
                          <a:spcPts val="0"/>
                        </a:spcAft>
                        <a:buNone/>
                      </a:pPr>
                      <a:r>
                        <a:rPr lang="en-US"/>
                        <a:t>Encoder</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misc, (cotton wires, screw)</a:t>
                      </a:r>
                      <a:endParaRPr/>
                    </a:p>
                  </a:txBody>
                  <a:tcPr marT="91425" marB="91425" marR="91425" marL="91425"/>
                </a:tc>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E (Hard to calculate, </a:t>
                      </a:r>
                      <a:r>
                        <a:rPr lang="en-US"/>
                        <a:t>measure</a:t>
                      </a:r>
                      <a:r>
                        <a:rPr lang="en-US"/>
                        <a:t> was taken with a scale)</a:t>
                      </a:r>
                      <a:endParaRPr/>
                    </a:p>
                  </a:txBody>
                  <a:tcPr marT="91425" marB="91425" marR="91425" marL="91425"/>
                </a:tc>
              </a:tr>
              <a:tr h="396200">
                <a:tc>
                  <a:txBody>
                    <a:bodyPr/>
                    <a:lstStyle/>
                    <a:p>
                      <a:pPr indent="0" lvl="0" marL="0" rtl="0" algn="ctr">
                        <a:spcBef>
                          <a:spcPts val="0"/>
                        </a:spcBef>
                        <a:spcAft>
                          <a:spcPts val="0"/>
                        </a:spcAft>
                        <a:buNone/>
                      </a:pPr>
                      <a:r>
                        <a:rPr lang="en-US"/>
                        <a:t>Real time clock </a:t>
                      </a:r>
                      <a:endParaRPr/>
                    </a:p>
                  </a:txBody>
                  <a:tcPr marT="91425" marB="91425" marR="91425" marL="91425"/>
                </a:tc>
                <a:tc>
                  <a:txBody>
                    <a:bodyPr/>
                    <a:lstStyle/>
                    <a:p>
                      <a:pPr indent="0" lvl="0" marL="0" rtl="0" algn="ctr">
                        <a:spcBef>
                          <a:spcPts val="0"/>
                        </a:spcBef>
                        <a:spcAft>
                          <a:spcPts val="0"/>
                        </a:spcAft>
                        <a:buNone/>
                      </a:pPr>
                      <a:r>
                        <a:rPr lang="en-US"/>
                        <a:t>8</a:t>
                      </a:r>
                      <a:endParaRPr/>
                    </a:p>
                  </a:txBody>
                  <a:tcPr marT="91425" marB="91425" marR="91425" marL="91425"/>
                </a:tc>
                <a:tc>
                  <a:txBody>
                    <a:bodyPr/>
                    <a:lstStyle/>
                    <a:p>
                      <a:pPr indent="0" lvl="0" marL="0" rtl="0" algn="ctr">
                        <a:spcBef>
                          <a:spcPts val="0"/>
                        </a:spcBef>
                        <a:spcAft>
                          <a:spcPts val="0"/>
                        </a:spcAft>
                        <a:buNone/>
                      </a:pPr>
                      <a:r>
                        <a:rPr lang="en-US"/>
                        <a:t>D</a:t>
                      </a:r>
                      <a:endParaRPr/>
                    </a:p>
                  </a:txBody>
                  <a:tcPr marT="91425" marB="91425" marR="91425" marL="91425"/>
                </a:tc>
              </a:tr>
              <a:tr h="396200">
                <a:tc>
                  <a:txBody>
                    <a:bodyPr/>
                    <a:lstStyle/>
                    <a:p>
                      <a:pPr indent="0" lvl="0" marL="0" rtl="0" algn="ctr">
                        <a:spcBef>
                          <a:spcPts val="0"/>
                        </a:spcBef>
                        <a:spcAft>
                          <a:spcPts val="0"/>
                        </a:spcAft>
                        <a:buNone/>
                      </a:pPr>
                      <a:r>
                        <a:rPr lang="en-US"/>
                        <a:t>TOTAL CONTAINER MASS</a:t>
                      </a:r>
                      <a:endParaRPr/>
                    </a:p>
                  </a:txBody>
                  <a:tcPr marT="91425" marB="91425" marR="91425" marL="91425">
                    <a:solidFill>
                      <a:srgbClr val="FFFF00"/>
                    </a:solidFill>
                  </a:tcPr>
                </a:tc>
                <a:tc gridSpan="2">
                  <a:txBody>
                    <a:bodyPr/>
                    <a:lstStyle/>
                    <a:p>
                      <a:pPr indent="0" lvl="0" marL="0" rtl="0" algn="ctr">
                        <a:spcBef>
                          <a:spcPts val="0"/>
                        </a:spcBef>
                        <a:spcAft>
                          <a:spcPts val="0"/>
                        </a:spcAft>
                        <a:buNone/>
                      </a:pPr>
                      <a:r>
                        <a:rPr lang="en-US"/>
                        <a:t>369 gr</a:t>
                      </a:r>
                      <a:endParaRPr/>
                    </a:p>
                  </a:txBody>
                  <a:tcPr marT="91425" marB="91425" marR="91425" marL="91425">
                    <a:solidFill>
                      <a:srgbClr val="FFFF00"/>
                    </a:solidFill>
                  </a:tcPr>
                </a:tc>
                <a:tc hMerge="1"/>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11"/>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CanSat 2021 CDR:  Team:1231 UCASAL</a:t>
            </a:r>
            <a:endParaRPr/>
          </a:p>
        </p:txBody>
      </p:sp>
      <p:sp>
        <p:nvSpPr>
          <p:cNvPr id="1229" name="Google Shape;1229;p111"/>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30" name="Google Shape;1230;p111"/>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231" name="Google Shape;1231;p111"/>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32" name="Google Shape;1232;p111"/>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3" name="Google Shape;1233;p111"/>
          <p:cNvSpPr txBox="1"/>
          <p:nvPr/>
        </p:nvSpPr>
        <p:spPr>
          <a:xfrm>
            <a:off x="231675" y="1074863"/>
            <a:ext cx="568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CANSAT MASS</a:t>
            </a:r>
            <a:endParaRPr b="1" sz="2400"/>
          </a:p>
        </p:txBody>
      </p:sp>
      <p:graphicFrame>
        <p:nvGraphicFramePr>
          <p:cNvPr id="1234" name="Google Shape;1234;p111"/>
          <p:cNvGraphicFramePr/>
          <p:nvPr/>
        </p:nvGraphicFramePr>
        <p:xfrm>
          <a:off x="231675" y="1628975"/>
          <a:ext cx="3000000" cy="3000000"/>
        </p:xfrm>
        <a:graphic>
          <a:graphicData uri="http://schemas.openxmlformats.org/drawingml/2006/table">
            <a:tbl>
              <a:tblPr>
                <a:noFill/>
                <a:tableStyleId>{5248A033-B59B-4F7F-8831-354D96AE2D3F}</a:tableStyleId>
              </a:tblPr>
              <a:tblGrid>
                <a:gridCol w="4340325"/>
                <a:gridCol w="4340325"/>
              </a:tblGrid>
              <a:tr h="381000">
                <a:tc>
                  <a:txBody>
                    <a:bodyPr/>
                    <a:lstStyle/>
                    <a:p>
                      <a:pPr indent="0" lvl="0" marL="0" rtl="0" algn="ctr">
                        <a:spcBef>
                          <a:spcPts val="0"/>
                        </a:spcBef>
                        <a:spcAft>
                          <a:spcPts val="0"/>
                        </a:spcAft>
                        <a:buNone/>
                      </a:pPr>
                      <a:r>
                        <a:rPr lang="en-US"/>
                        <a:t>PART</a:t>
                      </a:r>
                      <a:endParaRPr/>
                    </a:p>
                  </a:txBody>
                  <a:tcPr marT="91425" marB="91425" marR="91425" marL="91425">
                    <a:solidFill>
                      <a:schemeClr val="accent1"/>
                    </a:solidFill>
                  </a:tcPr>
                </a:tc>
                <a:tc>
                  <a:txBody>
                    <a:bodyPr/>
                    <a:lstStyle/>
                    <a:p>
                      <a:pPr indent="0" lvl="0" marL="0" rtl="0" algn="ctr">
                        <a:spcBef>
                          <a:spcPts val="0"/>
                        </a:spcBef>
                        <a:spcAft>
                          <a:spcPts val="0"/>
                        </a:spcAft>
                        <a:buNone/>
                      </a:pPr>
                      <a:r>
                        <a:rPr lang="en-US"/>
                        <a:t>Mass gr</a:t>
                      </a:r>
                      <a:endParaRPr/>
                    </a:p>
                  </a:txBody>
                  <a:tcPr marT="91425" marB="91425" marR="91425" marL="91425">
                    <a:solidFill>
                      <a:schemeClr val="accent1"/>
                    </a:solidFill>
                  </a:tcPr>
                </a:tc>
              </a:tr>
              <a:tr h="381000">
                <a:tc>
                  <a:txBody>
                    <a:bodyPr/>
                    <a:lstStyle/>
                    <a:p>
                      <a:pPr indent="0" lvl="0" marL="0" rtl="0" algn="ctr">
                        <a:spcBef>
                          <a:spcPts val="0"/>
                        </a:spcBef>
                        <a:spcAft>
                          <a:spcPts val="0"/>
                        </a:spcAft>
                        <a:buNone/>
                      </a:pPr>
                      <a:r>
                        <a:rPr lang="en-US"/>
                        <a:t>PAYLOAD 1</a:t>
                      </a:r>
                      <a:endParaRPr/>
                    </a:p>
                  </a:txBody>
                  <a:tcPr marT="91425" marB="91425" marR="91425" marL="91425"/>
                </a:tc>
                <a:tc>
                  <a:txBody>
                    <a:bodyPr/>
                    <a:lstStyle/>
                    <a:p>
                      <a:pPr indent="0" lvl="0" marL="0" rtl="0" algn="ctr">
                        <a:spcBef>
                          <a:spcPts val="0"/>
                        </a:spcBef>
                        <a:spcAft>
                          <a:spcPts val="0"/>
                        </a:spcAft>
                        <a:buNone/>
                      </a:pPr>
                      <a:r>
                        <a:rPr lang="en-US"/>
                        <a:t>105.2</a:t>
                      </a:r>
                      <a:endParaRPr/>
                    </a:p>
                  </a:txBody>
                  <a:tcPr marT="91425" marB="91425" marR="91425" marL="91425"/>
                </a:tc>
              </a:tr>
              <a:tr h="381000">
                <a:tc>
                  <a:txBody>
                    <a:bodyPr/>
                    <a:lstStyle/>
                    <a:p>
                      <a:pPr indent="0" lvl="0" marL="0" rtl="0" algn="ctr">
                        <a:spcBef>
                          <a:spcPts val="0"/>
                        </a:spcBef>
                        <a:spcAft>
                          <a:spcPts val="0"/>
                        </a:spcAft>
                        <a:buNone/>
                      </a:pPr>
                      <a:r>
                        <a:rPr lang="en-US"/>
                        <a:t>PAYLOAD 2</a:t>
                      </a:r>
                      <a:endParaRPr/>
                    </a:p>
                  </a:txBody>
                  <a:tcPr marT="91425" marB="91425" marR="91425" marL="91425"/>
                </a:tc>
                <a:tc>
                  <a:txBody>
                    <a:bodyPr/>
                    <a:lstStyle/>
                    <a:p>
                      <a:pPr indent="0" lvl="0" marL="0" rtl="0" algn="ctr">
                        <a:spcBef>
                          <a:spcPts val="0"/>
                        </a:spcBef>
                        <a:spcAft>
                          <a:spcPts val="0"/>
                        </a:spcAft>
                        <a:buNone/>
                      </a:pPr>
                      <a:r>
                        <a:rPr lang="en-US"/>
                        <a:t>105.2</a:t>
                      </a:r>
                      <a:endParaRPr/>
                    </a:p>
                  </a:txBody>
                  <a:tcPr marT="91425" marB="91425" marR="91425" marL="91425"/>
                </a:tc>
              </a:tr>
              <a:tr h="381000">
                <a:tc>
                  <a:txBody>
                    <a:bodyPr/>
                    <a:lstStyle/>
                    <a:p>
                      <a:pPr indent="0" lvl="0" marL="0" rtl="0" algn="ctr">
                        <a:spcBef>
                          <a:spcPts val="0"/>
                        </a:spcBef>
                        <a:spcAft>
                          <a:spcPts val="0"/>
                        </a:spcAft>
                        <a:buNone/>
                      </a:pPr>
                      <a:r>
                        <a:rPr lang="en-US"/>
                        <a:t>CONTAINER</a:t>
                      </a:r>
                      <a:endParaRPr/>
                    </a:p>
                  </a:txBody>
                  <a:tcPr marT="91425" marB="91425" marR="91425" marL="91425"/>
                </a:tc>
                <a:tc>
                  <a:txBody>
                    <a:bodyPr/>
                    <a:lstStyle/>
                    <a:p>
                      <a:pPr indent="0" lvl="0" marL="0" rtl="0" algn="ctr">
                        <a:spcBef>
                          <a:spcPts val="0"/>
                        </a:spcBef>
                        <a:spcAft>
                          <a:spcPts val="0"/>
                        </a:spcAft>
                        <a:buNone/>
                      </a:pPr>
                      <a:r>
                        <a:rPr lang="en-US"/>
                        <a:t>369</a:t>
                      </a:r>
                      <a:endParaRPr/>
                    </a:p>
                  </a:txBody>
                  <a:tcPr marT="91425" marB="91425" marR="91425" marL="91425"/>
                </a:tc>
              </a:tr>
              <a:tr h="381000">
                <a:tc>
                  <a:txBody>
                    <a:bodyPr/>
                    <a:lstStyle/>
                    <a:p>
                      <a:pPr indent="0" lvl="0" marL="0" rtl="0" algn="ctr">
                        <a:spcBef>
                          <a:spcPts val="0"/>
                        </a:spcBef>
                        <a:spcAft>
                          <a:spcPts val="0"/>
                        </a:spcAft>
                        <a:buNone/>
                      </a:pPr>
                      <a:r>
                        <a:rPr lang="en-US"/>
                        <a:t>TOTAL</a:t>
                      </a:r>
                      <a:endParaRPr/>
                    </a:p>
                  </a:txBody>
                  <a:tcPr marT="91425" marB="91425" marR="91425" marL="91425">
                    <a:solidFill>
                      <a:srgbClr val="FF0000"/>
                    </a:solidFill>
                  </a:tcPr>
                </a:tc>
                <a:tc>
                  <a:txBody>
                    <a:bodyPr/>
                    <a:lstStyle/>
                    <a:p>
                      <a:pPr indent="0" lvl="0" marL="0" rtl="0" algn="ctr">
                        <a:spcBef>
                          <a:spcPts val="0"/>
                        </a:spcBef>
                        <a:spcAft>
                          <a:spcPts val="0"/>
                        </a:spcAft>
                        <a:buNone/>
                      </a:pPr>
                      <a:r>
                        <a:rPr lang="en-US"/>
                        <a:t>579.4</a:t>
                      </a:r>
                      <a:endParaRPr/>
                    </a:p>
                  </a:txBody>
                  <a:tcPr marT="91425" marB="91425" marR="91425" marL="91425">
                    <a:solidFill>
                      <a:srgbClr val="FF0000"/>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12"/>
          <p:cNvSpPr txBox="1"/>
          <p:nvPr>
            <p:ph idx="11" type="ftr"/>
          </p:nvPr>
        </p:nvSpPr>
        <p:spPr>
          <a:xfrm>
            <a:off x="2743200" y="6477000"/>
            <a:ext cx="3657600" cy="244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lang="en-US"/>
              <a:t>CanSat 2021 CDR:  Team:1231 UCASAL</a:t>
            </a:r>
            <a:endParaRPr/>
          </a:p>
        </p:txBody>
      </p:sp>
      <p:sp>
        <p:nvSpPr>
          <p:cNvPr id="1240" name="Google Shape;1240;p112"/>
          <p:cNvSpPr txBox="1"/>
          <p:nvPr>
            <p:ph idx="12" type="sldNum"/>
          </p:nvPr>
        </p:nvSpPr>
        <p:spPr>
          <a:xfrm>
            <a:off x="8001000" y="6461125"/>
            <a:ext cx="685800" cy="24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1241" name="Google Shape;1241;p112"/>
          <p:cNvSpPr txBox="1"/>
          <p:nvPr>
            <p:ph type="title"/>
          </p:nvPr>
        </p:nvSpPr>
        <p:spPr>
          <a:xfrm>
            <a:off x="1600200" y="76200"/>
            <a:ext cx="5943600" cy="838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a:buNone/>
            </a:pPr>
            <a:r>
              <a:rPr b="1" i="0" lang="en-US" sz="2400" u="none" cap="none" strike="noStrike">
                <a:solidFill>
                  <a:schemeClr val="accent2"/>
                </a:solidFill>
                <a:latin typeface="Arial"/>
                <a:ea typeface="Arial"/>
                <a:cs typeface="Arial"/>
                <a:sym typeface="Arial"/>
              </a:rPr>
              <a:t>Mass Budget</a:t>
            </a:r>
            <a:endParaRPr/>
          </a:p>
        </p:txBody>
      </p:sp>
      <p:sp>
        <p:nvSpPr>
          <p:cNvPr id="1242" name="Google Shape;1242;p112"/>
          <p:cNvSpPr txBox="1"/>
          <p:nvPr/>
        </p:nvSpPr>
        <p:spPr>
          <a:xfrm>
            <a:off x="228600" y="6477000"/>
            <a:ext cx="2286000" cy="24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Presenter:  </a:t>
            </a:r>
            <a:r>
              <a:rPr lang="en-US" sz="1000">
                <a:solidFill>
                  <a:schemeClr val="dk1"/>
                </a:solidFill>
              </a:rPr>
              <a:t>Jorge Royon</a:t>
            </a:r>
            <a:endParaRPr b="0" i="0" sz="1400" u="none" cap="none" strike="noStrike">
              <a:solidFill>
                <a:srgbClr val="000000"/>
              </a:solidFill>
              <a:latin typeface="Arial"/>
              <a:ea typeface="Arial"/>
              <a:cs typeface="Arial"/>
              <a:sym typeface="Arial"/>
            </a:endParaRPr>
          </a:p>
        </p:txBody>
      </p:sp>
      <p:sp>
        <p:nvSpPr>
          <p:cNvPr id="1243" name="Google Shape;1243;p112"/>
          <p:cNvSpPr/>
          <p:nvPr/>
        </p:nvSpPr>
        <p:spPr>
          <a:xfrm>
            <a:off x="8610600" y="76200"/>
            <a:ext cx="457200" cy="457200"/>
          </a:xfrm>
          <a:prstGeom prst="star5">
            <a:avLst>
              <a:gd fmla="val 19098" name="adj"/>
              <a:gd fmla="val 105146" name="hf"/>
              <a:gd fmla="val 110557" name="vf"/>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44" name="Google Shape;1244;p112"/>
          <p:cNvSpPr txBox="1"/>
          <p:nvPr/>
        </p:nvSpPr>
        <p:spPr>
          <a:xfrm>
            <a:off x="231675" y="1124238"/>
            <a:ext cx="568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CANSAT MASS</a:t>
            </a:r>
            <a:endParaRPr b="1" sz="2400"/>
          </a:p>
        </p:txBody>
      </p:sp>
      <p:sp>
        <p:nvSpPr>
          <p:cNvPr id="1245" name="Google Shape;1245;p112"/>
          <p:cNvSpPr txBox="1"/>
          <p:nvPr/>
        </p:nvSpPr>
        <p:spPr>
          <a:xfrm>
            <a:off x="231675" y="1678350"/>
            <a:ext cx="851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Total mass of the cansat is estimated in 579.4 gr, to reach the 600 gr mark we can add little plumbs in the container, and if its too heavy we can made holes in the lateral walls of the container and cover them with MONOKOTE to reduce weight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